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 id="2147483728" r:id="rId6"/>
    <p:sldMasterId id="2147483759" r:id="rId7"/>
    <p:sldMasterId id="2147483800" r:id="rId8"/>
  </p:sldMasterIdLst>
  <p:notesMasterIdLst>
    <p:notesMasterId r:id="rId21"/>
  </p:notesMasterIdLst>
  <p:sldIdLst>
    <p:sldId id="628" r:id="rId9"/>
    <p:sldId id="695" r:id="rId10"/>
    <p:sldId id="584" r:id="rId11"/>
    <p:sldId id="586" r:id="rId12"/>
    <p:sldId id="587" r:id="rId13"/>
    <p:sldId id="688" r:id="rId14"/>
    <p:sldId id="689" r:id="rId15"/>
    <p:sldId id="690" r:id="rId16"/>
    <p:sldId id="691" r:id="rId17"/>
    <p:sldId id="692" r:id="rId18"/>
    <p:sldId id="693" r:id="rId19"/>
    <p:sldId id="694" r:id="rId2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FEF185-E5E7-4CDA-80D4-CA69D57BC3D4}">
          <p14:sldIdLst>
            <p14:sldId id="628"/>
            <p14:sldId id="695"/>
            <p14:sldId id="584"/>
            <p14:sldId id="586"/>
            <p14:sldId id="587"/>
            <p14:sldId id="688"/>
            <p14:sldId id="689"/>
            <p14:sldId id="690"/>
            <p14:sldId id="691"/>
            <p14:sldId id="692"/>
            <p14:sldId id="693"/>
            <p14:sldId id="694"/>
          </p14:sldIdLst>
        </p14:section>
        <p14:section name="Untitled Section" id="{53498D66-90EF-4675-BAAA-C109A55F62C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leAC" initials="D" lastIdx="7" clrIdx="0">
    <p:extLst>
      <p:ext uri="{19B8F6BF-5375-455C-9EA6-DF929625EA0E}">
        <p15:presenceInfo xmlns:p15="http://schemas.microsoft.com/office/powerpoint/2012/main" userId="DilleA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759" autoAdjust="0"/>
  </p:normalViewPr>
  <p:slideViewPr>
    <p:cSldViewPr snapToGrid="0">
      <p:cViewPr varScale="1">
        <p:scale>
          <a:sx n="112" d="100"/>
          <a:sy n="112" d="100"/>
        </p:scale>
        <p:origin x="1620" y="102"/>
      </p:cViewPr>
      <p:guideLst/>
    </p:cSldViewPr>
  </p:slideViewPr>
  <p:outlineViewPr>
    <p:cViewPr>
      <p:scale>
        <a:sx n="33" d="100"/>
        <a:sy n="33" d="100"/>
      </p:scale>
      <p:origin x="0" y="-207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3408"/>
          </a:xfrm>
          <a:prstGeom prst="rect">
            <a:avLst/>
          </a:prstGeom>
        </p:spPr>
        <p:txBody>
          <a:bodyPr vert="horz" lIns="92295" tIns="46148" rIns="92295" bIns="46148" rtlCol="0"/>
          <a:lstStyle>
            <a:lvl1pPr algn="l">
              <a:defRPr sz="1200"/>
            </a:lvl1pPr>
          </a:lstStyle>
          <a:p>
            <a:endParaRPr lang="en-US" dirty="0"/>
          </a:p>
        </p:txBody>
      </p:sp>
      <p:sp>
        <p:nvSpPr>
          <p:cNvPr id="3" name="Date Placeholder 2"/>
          <p:cNvSpPr>
            <a:spLocks noGrp="1"/>
          </p:cNvSpPr>
          <p:nvPr>
            <p:ph type="dt" idx="1"/>
          </p:nvPr>
        </p:nvSpPr>
        <p:spPr>
          <a:xfrm>
            <a:off x="3884614" y="2"/>
            <a:ext cx="2971800" cy="463408"/>
          </a:xfrm>
          <a:prstGeom prst="rect">
            <a:avLst/>
          </a:prstGeom>
        </p:spPr>
        <p:txBody>
          <a:bodyPr vert="horz" lIns="92295" tIns="46148" rIns="92295" bIns="46148" rtlCol="0"/>
          <a:lstStyle>
            <a:lvl1pPr algn="r">
              <a:defRPr sz="1200"/>
            </a:lvl1pPr>
          </a:lstStyle>
          <a:p>
            <a:fld id="{C1E4B8CC-50C6-460D-A937-1D42699A48E1}" type="datetimeFigureOut">
              <a:rPr lang="en-US" smtClean="0"/>
              <a:t>5/25/2023</a:t>
            </a:fld>
            <a:endParaRPr lang="en-US" dirty="0"/>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2295" tIns="46148" rIns="92295" bIns="46148" rtlCol="0" anchor="ctr"/>
          <a:lstStyle/>
          <a:p>
            <a:endParaRPr lang="en-US" dirty="0"/>
          </a:p>
        </p:txBody>
      </p:sp>
      <p:sp>
        <p:nvSpPr>
          <p:cNvPr id="5" name="Notes Placeholder 4"/>
          <p:cNvSpPr>
            <a:spLocks noGrp="1"/>
          </p:cNvSpPr>
          <p:nvPr>
            <p:ph type="body" sz="quarter" idx="3"/>
          </p:nvPr>
        </p:nvSpPr>
        <p:spPr>
          <a:xfrm>
            <a:off x="685800" y="4444861"/>
            <a:ext cx="5486400" cy="3636704"/>
          </a:xfrm>
          <a:prstGeom prst="rect">
            <a:avLst/>
          </a:prstGeom>
        </p:spPr>
        <p:txBody>
          <a:bodyPr vert="horz" lIns="92295" tIns="46148" rIns="92295"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2971800" cy="463407"/>
          </a:xfrm>
          <a:prstGeom prst="rect">
            <a:avLst/>
          </a:prstGeom>
        </p:spPr>
        <p:txBody>
          <a:bodyPr vert="horz" lIns="92295" tIns="46148" rIns="92295" bIns="4614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772670"/>
            <a:ext cx="2971800" cy="463407"/>
          </a:xfrm>
          <a:prstGeom prst="rect">
            <a:avLst/>
          </a:prstGeom>
        </p:spPr>
        <p:txBody>
          <a:bodyPr vert="horz" lIns="92295" tIns="46148" rIns="92295" bIns="46148"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3331965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715032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5823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223771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288344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51551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485766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13" name="Classification Lower"/>
          <p:cNvSpPr txBox="1">
            <a:spLocks/>
          </p:cNvSpPr>
          <p:nvPr userDrawn="1"/>
        </p:nvSpPr>
        <p:spPr>
          <a:xfrm>
            <a:off x="6244684" y="6680404"/>
            <a:ext cx="2836554"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t>	25 October</a:t>
            </a:r>
            <a:r>
              <a:rPr lang="en-US" sz="1000" b="0" dirty="0">
                <a:latin typeface="Arial" panose="020B0604020202020204" pitchFamily="34" charset="0"/>
                <a:cs typeface="Arial" panose="020B0604020202020204" pitchFamily="34" charset="0"/>
              </a:rPr>
              <a:t> 21_v1.4</a:t>
            </a:r>
            <a:endParaRPr lang="en-US" sz="1000" b="0" dirty="0"/>
          </a:p>
        </p:txBody>
      </p:sp>
      <p:sp>
        <p:nvSpPr>
          <p:cNvPr id="14" name="TextBox 13"/>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a:latin typeface="Arial" panose="020B0604020202020204" pitchFamily="34" charset="0"/>
                <a:cs typeface="Arial" panose="020B0604020202020204" pitchFamily="34" charset="0"/>
              </a:rPr>
              <a:t> of 58</a:t>
            </a:r>
          </a:p>
        </p:txBody>
      </p:sp>
    </p:spTree>
    <p:extLst>
      <p:ext uri="{BB962C8B-B14F-4D97-AF65-F5344CB8AC3E}">
        <p14:creationId xmlns:p14="http://schemas.microsoft.com/office/powerpoint/2010/main" val="188560338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076034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812245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82175249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549702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59122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Title 1"/>
          <p:cNvSpPr>
            <a:spLocks noGrp="1"/>
          </p:cNvSpPr>
          <p:nvPr>
            <p:ph type="title"/>
          </p:nvPr>
        </p:nvSpPr>
        <p:spPr>
          <a:xfrm>
            <a:off x="700966" y="100584"/>
            <a:ext cx="7772400" cy="480131"/>
          </a:xfrm>
        </p:spPr>
        <p:txBody>
          <a:bodyPr/>
          <a:lstStyle/>
          <a:p>
            <a:r>
              <a:rPr lang="en-US" dirty="0"/>
              <a:t>Reassignment Briefing</a:t>
            </a:r>
          </a:p>
        </p:txBody>
      </p:sp>
    </p:spTree>
    <p:extLst>
      <p:ext uri="{BB962C8B-B14F-4D97-AF65-F5344CB8AC3E}">
        <p14:creationId xmlns:p14="http://schemas.microsoft.com/office/powerpoint/2010/main" val="3721279877"/>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09868804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298100177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2058739582"/>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5839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6026437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8035519"/>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5398013"/>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02841340"/>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eaLnBrk="1" hangingPunct="1"/>
            <a:endParaRPr lang="en-US" dirty="0">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pPr>
              <a:defRPr/>
            </a:pPr>
            <a:endParaRPr lang="en-US" dirty="0">
              <a:solidFill>
                <a:srgbClr val="676A55">
                  <a:tint val="60000"/>
                  <a:satMod val="155000"/>
                </a:srgbClr>
              </a:solidFill>
            </a:endParaRPr>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4F5966B7-1E8D-4ACF-A34F-D2D83D14A215}" type="slidenum">
              <a:rPr lang="en-US" smtClean="0">
                <a:solidFill>
                  <a:srgbClr val="EAEBDE">
                    <a:shade val="90000"/>
                  </a:srgbClr>
                </a:solidFill>
              </a:rPr>
              <a:pPr>
                <a:defRPr/>
              </a:pPr>
              <a:t>‹#›</a:t>
            </a:fld>
            <a:endParaRPr lang="en-US" dirty="0">
              <a:solidFill>
                <a:srgbClr val="EAEBDE">
                  <a:shade val="90000"/>
                </a:srgb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p>
            <a:pPr>
              <a:defRPr/>
            </a:pPr>
            <a:endParaRPr lang="en-US" dirty="0">
              <a:solidFill>
                <a:srgbClr val="676A55">
                  <a:tint val="60000"/>
                  <a:satMod val="155000"/>
                </a:srgbClr>
              </a:solidFill>
            </a:endParaRPr>
          </a:p>
        </p:txBody>
      </p:sp>
    </p:spTree>
    <p:extLst>
      <p:ext uri="{BB962C8B-B14F-4D97-AF65-F5344CB8AC3E}">
        <p14:creationId xmlns:p14="http://schemas.microsoft.com/office/powerpoint/2010/main" val="366535581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198205"/>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fld id="{B6DACC91-B343-450D-A65D-7964A6F102E2}" type="slidenum">
              <a:rPr lang="en-US" smtClean="0">
                <a:solidFill>
                  <a:prstClr val="black"/>
                </a:solidFill>
                <a:effectLst>
                  <a:outerShdw blurRad="38100" dist="19050" dir="2700000" algn="tl" rotWithShape="0">
                    <a:prstClr val="black">
                      <a:alpha val="40000"/>
                    </a:prstClr>
                  </a:outerShdw>
                </a:effectLst>
              </a:rPr>
              <a:pPr/>
              <a:t>‹#›</a:t>
            </a:fld>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248510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680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B7C020-819A-4E03-ADD5-F2D0FCD56962}" type="slidenum">
              <a:rPr lang="en-US" smtClean="0"/>
              <a:pPr>
                <a:defRPr/>
              </a:pPr>
              <a:t>‹#›</a:t>
            </a:fld>
            <a:endParaRPr lang="en-US" dirty="0"/>
          </a:p>
        </p:txBody>
      </p:sp>
    </p:spTree>
    <p:extLst>
      <p:ext uri="{BB962C8B-B14F-4D97-AF65-F5344CB8AC3E}">
        <p14:creationId xmlns:p14="http://schemas.microsoft.com/office/powerpoint/2010/main" val="1294821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1"/>
          <p:cNvSpPr>
            <a:spLocks noGrp="1" noChangeArrowheads="1"/>
          </p:cNvSpPr>
          <p:nvPr>
            <p:ph type="sldNum" sz="quarter" idx="12"/>
          </p:nvPr>
        </p:nvSpPr>
        <p:spPr>
          <a:ln/>
        </p:spPr>
        <p:txBody>
          <a:bodyPr/>
          <a:lstStyle>
            <a:lvl1pPr>
              <a:defRPr/>
            </a:lvl1pPr>
          </a:lstStyle>
          <a:p>
            <a:pPr>
              <a:defRPr/>
            </a:pPr>
            <a:fld id="{13EC3577-4ABF-4962-8473-CE768362917F}" type="slidenum">
              <a:rPr lang="en-US"/>
              <a:pPr>
                <a:defRPr/>
              </a:pPr>
              <a:t>‹#›</a:t>
            </a:fld>
            <a:endParaRPr lang="en-US" dirty="0"/>
          </a:p>
        </p:txBody>
      </p:sp>
    </p:spTree>
    <p:extLst>
      <p:ext uri="{BB962C8B-B14F-4D97-AF65-F5344CB8AC3E}">
        <p14:creationId xmlns:p14="http://schemas.microsoft.com/office/powerpoint/2010/main" val="1653238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987209" y="2639192"/>
            <a:ext cx="4909473" cy="432048"/>
          </a:xfrm>
          <a:prstGeom prst="rect">
            <a:avLst/>
          </a:prstGeom>
        </p:spPr>
        <p:txBody>
          <a:bodyPr anchor="ctr"/>
          <a:lstStyle>
            <a:lvl1pPr marL="0" indent="0" algn="r">
              <a:buNone/>
              <a:defRPr sz="135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3987209" y="1095155"/>
            <a:ext cx="4909473" cy="1511983"/>
          </a:xfrm>
          <a:prstGeom prst="rect">
            <a:avLst/>
          </a:prstGeom>
        </p:spPr>
        <p:txBody>
          <a:bodyPr vert="horz" lIns="91440" tIns="45720" rIns="91440" bIns="45720" rtlCol="0" anchor="ctr">
            <a:noAutofit/>
          </a:bodyPr>
          <a:lstStyle>
            <a:lvl1pPr algn="r">
              <a:defRPr sz="405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608889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59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E5078C3C-55B7-4FF0-9F7A-1CB275BB5F28}"/>
              </a:ext>
            </a:extLst>
          </p:cNvPr>
          <p:cNvSpPr>
            <a:spLocks noGrp="1"/>
          </p:cNvSpPr>
          <p:nvPr>
            <p:ph type="pic" idx="1" hasCustomPrompt="1"/>
          </p:nvPr>
        </p:nvSpPr>
        <p:spPr>
          <a:xfrm>
            <a:off x="4008424" y="130770"/>
            <a:ext cx="5068880"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900">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2268175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7" name="Rectangle 6"/>
          <p:cNvSpPr/>
          <p:nvPr userDrawn="1"/>
        </p:nvSpPr>
        <p:spPr>
          <a:xfrm>
            <a:off x="1546262" y="6509984"/>
            <a:ext cx="7256544"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1822838" y="703797"/>
            <a:ext cx="714151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2837" cy="6858000"/>
          </a:xfrm>
          <a:prstGeom prst="rect">
            <a:avLst/>
          </a:prstGeom>
        </p:spPr>
      </p:pic>
      <p:sp>
        <p:nvSpPr>
          <p:cNvPr id="22" name="Freeform 21"/>
          <p:cNvSpPr/>
          <p:nvPr userDrawn="1"/>
        </p:nvSpPr>
        <p:spPr>
          <a:xfrm>
            <a:off x="1514329" y="379765"/>
            <a:ext cx="950202" cy="1527411"/>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225191" y="6496341"/>
            <a:ext cx="1597646" cy="136472"/>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flipV="1">
            <a:off x="654334" y="167724"/>
            <a:ext cx="384143" cy="456039"/>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Freeform 18"/>
          <p:cNvSpPr/>
          <p:nvPr/>
        </p:nvSpPr>
        <p:spPr>
          <a:xfrm>
            <a:off x="1080992" y="382272"/>
            <a:ext cx="722457" cy="1527411"/>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31769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28725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9144000" cy="1381760"/>
          </a:xfrm>
          <a:prstGeom prst="rect">
            <a:avLst/>
          </a:prstGeom>
        </p:spPr>
      </p:pic>
    </p:spTree>
    <p:extLst>
      <p:ext uri="{BB962C8B-B14F-4D97-AF65-F5344CB8AC3E}">
        <p14:creationId xmlns:p14="http://schemas.microsoft.com/office/powerpoint/2010/main" val="4229923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287259"/>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492CF27B-AE75-42F8-A6A3-C23A73C591E9}"/>
              </a:ext>
            </a:extLst>
          </p:cNvPr>
          <p:cNvSpPr>
            <a:spLocks noGrp="1"/>
          </p:cNvSpPr>
          <p:nvPr>
            <p:ph type="pic" sz="quarter" idx="11" hasCustomPrompt="1"/>
          </p:nvPr>
        </p:nvSpPr>
        <p:spPr>
          <a:xfrm>
            <a:off x="0" y="1240943"/>
            <a:ext cx="3275856" cy="484634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3F951FD5-BABB-40A3-A45F-8CE7EDF3DC26}"/>
              </a:ext>
            </a:extLst>
          </p:cNvPr>
          <p:cNvSpPr>
            <a:spLocks noGrp="1"/>
          </p:cNvSpPr>
          <p:nvPr>
            <p:ph type="pic" sz="quarter" idx="12" hasCustomPrompt="1"/>
          </p:nvPr>
        </p:nvSpPr>
        <p:spPr>
          <a:xfrm>
            <a:off x="3348979" y="1240943"/>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05F58A9-08BE-4A74-8640-2074BF96F510}"/>
              </a:ext>
            </a:extLst>
          </p:cNvPr>
          <p:cNvSpPr>
            <a:spLocks noGrp="1"/>
          </p:cNvSpPr>
          <p:nvPr>
            <p:ph type="pic" sz="quarter" idx="13" hasCustomPrompt="1"/>
          </p:nvPr>
        </p:nvSpPr>
        <p:spPr>
          <a:xfrm>
            <a:off x="3348979" y="2706221"/>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40059D7E-89F1-4418-8191-740B0DE8F5B7}"/>
              </a:ext>
            </a:extLst>
          </p:cNvPr>
          <p:cNvSpPr>
            <a:spLocks noGrp="1"/>
          </p:cNvSpPr>
          <p:nvPr>
            <p:ph type="pic" sz="quarter" idx="14" hasCustomPrompt="1"/>
          </p:nvPr>
        </p:nvSpPr>
        <p:spPr>
          <a:xfrm>
            <a:off x="3348979" y="4171499"/>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a16="http://schemas.microsoft.com/office/drawing/2014/main" id="{46D90B82-F344-48DC-81EE-EF9B39CF2820}"/>
              </a:ext>
            </a:extLst>
          </p:cNvPr>
          <p:cNvSpPr/>
          <p:nvPr userDrawn="1"/>
        </p:nvSpPr>
        <p:spPr>
          <a:xfrm>
            <a:off x="5355773" y="1240819"/>
            <a:ext cx="3788229" cy="4846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773314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367147320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72" y="0"/>
            <a:ext cx="1587206" cy="6858000"/>
          </a:xfrm>
          <a:prstGeom prst="rect">
            <a:avLst/>
          </a:prstGeom>
        </p:spPr>
      </p:pic>
      <p:sp>
        <p:nvSpPr>
          <p:cNvPr id="22" name="Freeform 21"/>
          <p:cNvSpPr/>
          <p:nvPr userDrawn="1"/>
        </p:nvSpPr>
        <p:spPr>
          <a:xfrm>
            <a:off x="1488206" y="379766"/>
            <a:ext cx="577511"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1546262" y="6509984"/>
            <a:ext cx="7256544"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1761762" y="703797"/>
            <a:ext cx="714151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225191" y="6496340"/>
            <a:ext cx="1341545"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flipV="1">
            <a:off x="628212" y="167725"/>
            <a:ext cx="358240"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Freeform 18"/>
          <p:cNvSpPr/>
          <p:nvPr/>
        </p:nvSpPr>
        <p:spPr>
          <a:xfrm>
            <a:off x="1054870" y="382273"/>
            <a:ext cx="514550"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그림 5">
            <a:extLst>
              <a:ext uri="{FF2B5EF4-FFF2-40B4-BE49-F238E27FC236}">
                <a16:creationId xmlns:a16="http://schemas.microsoft.com/office/drawing/2014/main" id="{B2FF7110-2193-4586-B1C1-184631E029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1313" y="1780083"/>
            <a:ext cx="1987175" cy="4646531"/>
          </a:xfrm>
          <a:prstGeom prst="rect">
            <a:avLst/>
          </a:prstGeom>
        </p:spPr>
      </p:pic>
      <p:sp>
        <p:nvSpPr>
          <p:cNvPr id="15" name="그림 개체 틀 2">
            <a:extLst>
              <a:ext uri="{FF2B5EF4-FFF2-40B4-BE49-F238E27FC236}">
                <a16:creationId xmlns:a16="http://schemas.microsoft.com/office/drawing/2014/main" id="{33B7B650-CC33-409E-BECD-3E3339D6A416}"/>
              </a:ext>
            </a:extLst>
          </p:cNvPr>
          <p:cNvSpPr>
            <a:spLocks noGrp="1"/>
          </p:cNvSpPr>
          <p:nvPr>
            <p:ph type="pic" sz="quarter" idx="14" hasCustomPrompt="1"/>
          </p:nvPr>
        </p:nvSpPr>
        <p:spPr>
          <a:xfrm>
            <a:off x="4171951" y="2305050"/>
            <a:ext cx="1514474" cy="3037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831903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085977" y="1593805"/>
            <a:ext cx="5536455" cy="982459"/>
          </a:xfrm>
          <a:prstGeom prst="rect">
            <a:avLst/>
          </a:prstGeom>
        </p:spPr>
        <p:txBody>
          <a:bodyPr anchor="ctr"/>
          <a:lstStyle>
            <a:lvl1pPr marL="0" indent="0" algn="l">
              <a:buNone/>
              <a:defRPr sz="495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085977" y="2593354"/>
            <a:ext cx="5536455" cy="359396"/>
          </a:xfrm>
          <a:prstGeom prst="rect">
            <a:avLst/>
          </a:prstGeom>
        </p:spPr>
        <p:txBody>
          <a:bodyPr anchor="ctr"/>
          <a:lstStyle>
            <a:lvl1pPr marL="0" indent="0" algn="l">
              <a:buNone/>
              <a:defRPr sz="135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608661" y="1057687"/>
            <a:ext cx="358240"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Freeform 46"/>
          <p:cNvSpPr/>
          <p:nvPr userDrawn="1"/>
        </p:nvSpPr>
        <p:spPr>
          <a:xfrm>
            <a:off x="371477" y="750702"/>
            <a:ext cx="2428875"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2" name="Group 41"/>
          <p:cNvGrpSpPr/>
          <p:nvPr userDrawn="1"/>
        </p:nvGrpSpPr>
        <p:grpSpPr>
          <a:xfrm rot="10800000" flipV="1">
            <a:off x="2927886" y="5704310"/>
            <a:ext cx="358240"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 name="Rectangle 47"/>
          <p:cNvSpPr/>
          <p:nvPr userDrawn="1"/>
        </p:nvSpPr>
        <p:spPr>
          <a:xfrm>
            <a:off x="7979617" y="0"/>
            <a:ext cx="1991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userDrawn="1"/>
        </p:nvSpPr>
        <p:spPr>
          <a:xfrm>
            <a:off x="8178806" y="0"/>
            <a:ext cx="19918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userDrawn="1"/>
        </p:nvSpPr>
        <p:spPr>
          <a:xfrm>
            <a:off x="8377989" y="0"/>
            <a:ext cx="7660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525538">
            <a:off x="5852598" y="3884424"/>
            <a:ext cx="3579796" cy="2373327"/>
          </a:xfrm>
          <a:prstGeom prst="rect">
            <a:avLst/>
          </a:prstGeom>
        </p:spPr>
      </p:pic>
    </p:spTree>
    <p:extLst>
      <p:ext uri="{BB962C8B-B14F-4D97-AF65-F5344CB8AC3E}">
        <p14:creationId xmlns:p14="http://schemas.microsoft.com/office/powerpoint/2010/main" val="17901802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userDrawn="1"/>
        </p:nvSpPr>
        <p:spPr>
          <a:xfrm>
            <a:off x="3631689" y="0"/>
            <a:ext cx="5512312" cy="6858000"/>
          </a:xfrm>
          <a:custGeom>
            <a:avLst/>
            <a:gdLst>
              <a:gd name="connsiteX0" fmla="*/ 866856 w 7349749"/>
              <a:gd name="connsiteY0" fmla="*/ 0 h 6858000"/>
              <a:gd name="connsiteX1" fmla="*/ 7349749 w 7349749"/>
              <a:gd name="connsiteY1" fmla="*/ 0 h 6858000"/>
              <a:gd name="connsiteX2" fmla="*/ 7349749 w 7349749"/>
              <a:gd name="connsiteY2" fmla="*/ 6858000 h 6858000"/>
              <a:gd name="connsiteX3" fmla="*/ 880844 w 7349749"/>
              <a:gd name="connsiteY3" fmla="*/ 6858000 h 6858000"/>
              <a:gd name="connsiteX4" fmla="*/ 880002 w 7349749"/>
              <a:gd name="connsiteY4" fmla="*/ 6856547 h 6858000"/>
              <a:gd name="connsiteX5" fmla="*/ 0 w 7349749"/>
              <a:gd name="connsiteY5" fmla="*/ 3415567 h 6858000"/>
              <a:gd name="connsiteX6" fmla="*/ 718985 w 7349749"/>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749" h="6858000">
                <a:moveTo>
                  <a:pt x="866856" y="0"/>
                </a:moveTo>
                <a:lnTo>
                  <a:pt x="7349749" y="0"/>
                </a:lnTo>
                <a:lnTo>
                  <a:pt x="7349749" y="6858000"/>
                </a:lnTo>
                <a:lnTo>
                  <a:pt x="880844" y="6858000"/>
                </a:lnTo>
                <a:lnTo>
                  <a:pt x="880002" y="6856547"/>
                </a:lnTo>
                <a:cubicBezTo>
                  <a:pt x="318785" y="5833670"/>
                  <a:pt x="0" y="4661479"/>
                  <a:pt x="0" y="3415567"/>
                </a:cubicBezTo>
                <a:cubicBezTo>
                  <a:pt x="0" y="2294247"/>
                  <a:pt x="258216" y="1232640"/>
                  <a:pt x="718985"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8367615" y="-13433"/>
            <a:ext cx="776387"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userDrawn="1"/>
        </p:nvSpPr>
        <p:spPr>
          <a:xfrm flipH="1">
            <a:off x="-31022" y="5617"/>
            <a:ext cx="2795901"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a:off x="2919993" y="2438401"/>
            <a:ext cx="1421454" cy="2076450"/>
            <a:chOff x="3007364" y="818147"/>
            <a:chExt cx="1372132" cy="1503300"/>
          </a:xfrm>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p:nvPr userDrawn="1"/>
        </p:nvGrpSpPr>
        <p:grpSpPr>
          <a:xfrm flipV="1">
            <a:off x="2487540" y="2203310"/>
            <a:ext cx="356476"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p:nvPr userDrawn="1"/>
        </p:nvGrpSpPr>
        <p:grpSpPr>
          <a:xfrm>
            <a:off x="470557" y="3028077"/>
            <a:ext cx="737455"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Freeform 19"/>
          <p:cNvSpPr/>
          <p:nvPr userDrawn="1"/>
        </p:nvSpPr>
        <p:spPr>
          <a:xfrm>
            <a:off x="8640445" y="274679"/>
            <a:ext cx="503558"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9"/>
          <p:cNvSpPr>
            <a:spLocks noGrp="1"/>
          </p:cNvSpPr>
          <p:nvPr>
            <p:ph type="body" sz="quarter" idx="10" hasCustomPrompt="1"/>
          </p:nvPr>
        </p:nvSpPr>
        <p:spPr>
          <a:xfrm>
            <a:off x="3771900" y="2908258"/>
            <a:ext cx="5372100" cy="982459"/>
          </a:xfrm>
          <a:prstGeom prst="rect">
            <a:avLst/>
          </a:prstGeom>
        </p:spPr>
        <p:txBody>
          <a:bodyPr anchor="ctr"/>
          <a:lstStyle>
            <a:lvl1pPr marL="0" indent="0" algn="l">
              <a:buNone/>
              <a:defRPr sz="495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4491591" y="3907804"/>
            <a:ext cx="4652411" cy="443332"/>
          </a:xfrm>
          <a:prstGeom prst="rect">
            <a:avLst/>
          </a:prstGeom>
        </p:spPr>
        <p:txBody>
          <a:bodyPr anchor="ctr"/>
          <a:lstStyle>
            <a:lvl1pPr marL="0" indent="0" algn="l">
              <a:buNone/>
              <a:defRPr sz="135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8562792" y="2203286"/>
            <a:ext cx="164440"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92546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12044E59-1F20-4DEA-ABE8-FE410D0C6BDC}" type="slidenum">
              <a:rPr lang="en-US" altLang="en-US"/>
              <a:pPr>
                <a:defRPr/>
              </a:pPr>
              <a:t>‹#›</a:t>
            </a:fld>
            <a:endParaRPr lang="en-US" altLang="en-US" dirty="0"/>
          </a:p>
        </p:txBody>
      </p:sp>
    </p:spTree>
    <p:extLst>
      <p:ext uri="{BB962C8B-B14F-4D97-AF65-F5344CB8AC3E}">
        <p14:creationId xmlns:p14="http://schemas.microsoft.com/office/powerpoint/2010/main" val="2543478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13" name="Classification Lower"/>
          <p:cNvSpPr txBox="1">
            <a:spLocks/>
          </p:cNvSpPr>
          <p:nvPr userDrawn="1"/>
        </p:nvSpPr>
        <p:spPr>
          <a:xfrm>
            <a:off x="6244684" y="6680404"/>
            <a:ext cx="2836554"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t>	25 October</a:t>
            </a:r>
            <a:r>
              <a:rPr lang="en-US" sz="1000" b="0" dirty="0">
                <a:latin typeface="Arial" panose="020B0604020202020204" pitchFamily="34" charset="0"/>
                <a:cs typeface="Arial" panose="020B0604020202020204" pitchFamily="34" charset="0"/>
              </a:rPr>
              <a:t> 21_v1.4</a:t>
            </a:r>
            <a:endParaRPr lang="en-US" sz="1000" b="0" dirty="0"/>
          </a:p>
        </p:txBody>
      </p:sp>
      <p:sp>
        <p:nvSpPr>
          <p:cNvPr id="14" name="TextBox 13"/>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a:latin typeface="Arial" panose="020B0604020202020204" pitchFamily="34" charset="0"/>
                <a:cs typeface="Arial" panose="020B0604020202020204" pitchFamily="34" charset="0"/>
              </a:rPr>
              <a:t> of 58</a:t>
            </a:r>
          </a:p>
        </p:txBody>
      </p:sp>
    </p:spTree>
    <p:extLst>
      <p:ext uri="{BB962C8B-B14F-4D97-AF65-F5344CB8AC3E}">
        <p14:creationId xmlns:p14="http://schemas.microsoft.com/office/powerpoint/2010/main" val="4000507162"/>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5349363"/>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41390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849949198"/>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659690408"/>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Title 1"/>
          <p:cNvSpPr>
            <a:spLocks noGrp="1"/>
          </p:cNvSpPr>
          <p:nvPr>
            <p:ph type="title"/>
          </p:nvPr>
        </p:nvSpPr>
        <p:spPr>
          <a:xfrm>
            <a:off x="700966" y="100584"/>
            <a:ext cx="7772400" cy="480131"/>
          </a:xfrm>
        </p:spPr>
        <p:txBody>
          <a:bodyPr/>
          <a:lstStyle/>
          <a:p>
            <a:r>
              <a:rPr lang="en-US" dirty="0"/>
              <a:t>Reassignment Briefing</a:t>
            </a:r>
          </a:p>
        </p:txBody>
      </p:sp>
    </p:spTree>
    <p:extLst>
      <p:ext uri="{BB962C8B-B14F-4D97-AF65-F5344CB8AC3E}">
        <p14:creationId xmlns:p14="http://schemas.microsoft.com/office/powerpoint/2010/main" val="300490684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46147791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798763104"/>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117555671"/>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65631662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9466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2919421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784169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5390091"/>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01719036"/>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20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cap="none" spc="0">
                <a:ln w="0"/>
                <a:solidFill>
                  <a:schemeClr val="tx1"/>
                </a:solidFill>
                <a:effectLst>
                  <a:outerShdw blurRad="38100" dist="19050" dir="2700000" algn="tl" rotWithShape="0">
                    <a:schemeClr val="dk1">
                      <a:alpha val="40000"/>
                    </a:schemeClr>
                  </a:outerShdw>
                </a:effectLst>
              </a:defRPr>
            </a:lvl1pPr>
          </a:lstStyle>
          <a:p>
            <a:fld id="{B6DACC91-B343-450D-A65D-7964A6F102E2}" type="slidenum">
              <a:rPr lang="en-US" smtClean="0">
                <a:solidFill>
                  <a:prstClr val="black"/>
                </a:solidFill>
                <a:effectLst>
                  <a:outerShdw blurRad="38100" dist="19050" dir="2700000" algn="tl" rotWithShape="0">
                    <a:prstClr val="black">
                      <a:alpha val="40000"/>
                    </a:prstClr>
                  </a:outerShdw>
                </a:effectLst>
              </a:rPr>
              <a:pPr/>
              <a:t>‹#›</a:t>
            </a:fld>
            <a:endParaRPr lang="en-US" dirty="0">
              <a:solidFill>
                <a:prstClr val="black"/>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3322932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59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
        <p:nvSpPr>
          <p:cNvPr id="6" name="Title 1"/>
          <p:cNvSpPr>
            <a:spLocks noGrp="1"/>
          </p:cNvSpPr>
          <p:nvPr>
            <p:ph type="title"/>
          </p:nvPr>
        </p:nvSpPr>
        <p:spPr>
          <a:xfrm>
            <a:off x="700966" y="100584"/>
            <a:ext cx="7772400" cy="480131"/>
          </a:xfrm>
        </p:spPr>
        <p:txBody>
          <a:bodyPr/>
          <a:lstStyle/>
          <a:p>
            <a:r>
              <a:rPr lang="en-US" dirty="0"/>
              <a:t>Reassignment Briefing</a:t>
            </a:r>
          </a:p>
        </p:txBody>
      </p:sp>
    </p:spTree>
    <p:extLst>
      <p:ext uri="{BB962C8B-B14F-4D97-AF65-F5344CB8AC3E}">
        <p14:creationId xmlns:p14="http://schemas.microsoft.com/office/powerpoint/2010/main" val="391727863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9B7C020-819A-4E03-ADD5-F2D0FCD56962}" type="slidenum">
              <a:rPr lang="en-US" smtClean="0"/>
              <a:pPr>
                <a:defRPr/>
              </a:pPr>
              <a:t>‹#›</a:t>
            </a:fld>
            <a:endParaRPr lang="en-US" dirty="0"/>
          </a:p>
        </p:txBody>
      </p:sp>
    </p:spTree>
    <p:extLst>
      <p:ext uri="{BB962C8B-B14F-4D97-AF65-F5344CB8AC3E}">
        <p14:creationId xmlns:p14="http://schemas.microsoft.com/office/powerpoint/2010/main" val="588687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dirty="0"/>
          </a:p>
        </p:txBody>
      </p:sp>
      <p:sp>
        <p:nvSpPr>
          <p:cNvPr id="6" name="Rectangle 40"/>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1"/>
          <p:cNvSpPr>
            <a:spLocks noGrp="1" noChangeArrowheads="1"/>
          </p:cNvSpPr>
          <p:nvPr>
            <p:ph type="sldNum" sz="quarter" idx="12"/>
          </p:nvPr>
        </p:nvSpPr>
        <p:spPr>
          <a:ln/>
        </p:spPr>
        <p:txBody>
          <a:bodyPr/>
          <a:lstStyle>
            <a:lvl1pPr>
              <a:defRPr/>
            </a:lvl1pPr>
          </a:lstStyle>
          <a:p>
            <a:pPr>
              <a:defRPr/>
            </a:pPr>
            <a:fld id="{13EC3577-4ABF-4962-8473-CE768362917F}" type="slidenum">
              <a:rPr lang="en-US"/>
              <a:pPr>
                <a:defRPr/>
              </a:pPr>
              <a:t>‹#›</a:t>
            </a:fld>
            <a:endParaRPr lang="en-US" dirty="0"/>
          </a:p>
        </p:txBody>
      </p:sp>
    </p:spTree>
    <p:extLst>
      <p:ext uri="{BB962C8B-B14F-4D97-AF65-F5344CB8AC3E}">
        <p14:creationId xmlns:p14="http://schemas.microsoft.com/office/powerpoint/2010/main" val="22705929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987209" y="2639192"/>
            <a:ext cx="4909473" cy="432048"/>
          </a:xfrm>
          <a:prstGeom prst="rect">
            <a:avLst/>
          </a:prstGeom>
        </p:spPr>
        <p:txBody>
          <a:bodyPr anchor="ctr"/>
          <a:lstStyle>
            <a:lvl1pPr marL="0" indent="0" algn="r">
              <a:buNone/>
              <a:defRPr sz="135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3987209" y="1095155"/>
            <a:ext cx="4909473" cy="1511983"/>
          </a:xfrm>
          <a:prstGeom prst="rect">
            <a:avLst/>
          </a:prstGeom>
        </p:spPr>
        <p:txBody>
          <a:bodyPr vert="horz" lIns="91440" tIns="45720" rIns="91440" bIns="45720" rtlCol="0" anchor="ctr">
            <a:noAutofit/>
          </a:bodyPr>
          <a:lstStyle>
            <a:lvl1pPr algn="r">
              <a:defRPr sz="405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2328137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691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E5078C3C-55B7-4FF0-9F7A-1CB275BB5F28}"/>
              </a:ext>
            </a:extLst>
          </p:cNvPr>
          <p:cNvSpPr>
            <a:spLocks noGrp="1"/>
          </p:cNvSpPr>
          <p:nvPr>
            <p:ph type="pic" idx="1" hasCustomPrompt="1"/>
          </p:nvPr>
        </p:nvSpPr>
        <p:spPr>
          <a:xfrm>
            <a:off x="4008424" y="130770"/>
            <a:ext cx="5068880"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900">
                <a:latin typeface="+mn-lt"/>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72713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7" name="Rectangle 6"/>
          <p:cNvSpPr/>
          <p:nvPr userDrawn="1"/>
        </p:nvSpPr>
        <p:spPr>
          <a:xfrm>
            <a:off x="1546262" y="6509984"/>
            <a:ext cx="7256544"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1822838" y="703797"/>
            <a:ext cx="714151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2837" cy="6858000"/>
          </a:xfrm>
          <a:prstGeom prst="rect">
            <a:avLst/>
          </a:prstGeom>
        </p:spPr>
      </p:pic>
      <p:sp>
        <p:nvSpPr>
          <p:cNvPr id="22" name="Freeform 21"/>
          <p:cNvSpPr/>
          <p:nvPr userDrawn="1"/>
        </p:nvSpPr>
        <p:spPr>
          <a:xfrm>
            <a:off x="1514329" y="379765"/>
            <a:ext cx="950202" cy="1527411"/>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225191" y="6496341"/>
            <a:ext cx="1597646" cy="136472"/>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flipV="1">
            <a:off x="654334" y="167724"/>
            <a:ext cx="384143" cy="456039"/>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Freeform 18"/>
          <p:cNvSpPr/>
          <p:nvPr/>
        </p:nvSpPr>
        <p:spPr>
          <a:xfrm>
            <a:off x="1080992" y="382272"/>
            <a:ext cx="722457" cy="1527411"/>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11236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287259"/>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9144000" cy="1381760"/>
          </a:xfrm>
          <a:prstGeom prst="rect">
            <a:avLst/>
          </a:prstGeom>
        </p:spPr>
      </p:pic>
    </p:spTree>
    <p:extLst>
      <p:ext uri="{BB962C8B-B14F-4D97-AF65-F5344CB8AC3E}">
        <p14:creationId xmlns:p14="http://schemas.microsoft.com/office/powerpoint/2010/main" val="25989485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287259"/>
            <a:ext cx="8679898"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492CF27B-AE75-42F8-A6A3-C23A73C591E9}"/>
              </a:ext>
            </a:extLst>
          </p:cNvPr>
          <p:cNvSpPr>
            <a:spLocks noGrp="1"/>
          </p:cNvSpPr>
          <p:nvPr>
            <p:ph type="pic" sz="quarter" idx="11" hasCustomPrompt="1"/>
          </p:nvPr>
        </p:nvSpPr>
        <p:spPr>
          <a:xfrm>
            <a:off x="0" y="1240943"/>
            <a:ext cx="3275856" cy="4846348"/>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3F951FD5-BABB-40A3-A45F-8CE7EDF3DC26}"/>
              </a:ext>
            </a:extLst>
          </p:cNvPr>
          <p:cNvSpPr>
            <a:spLocks noGrp="1"/>
          </p:cNvSpPr>
          <p:nvPr>
            <p:ph type="pic" sz="quarter" idx="12" hasCustomPrompt="1"/>
          </p:nvPr>
        </p:nvSpPr>
        <p:spPr>
          <a:xfrm>
            <a:off x="3348979" y="1240943"/>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05F58A9-08BE-4A74-8640-2074BF96F510}"/>
              </a:ext>
            </a:extLst>
          </p:cNvPr>
          <p:cNvSpPr>
            <a:spLocks noGrp="1"/>
          </p:cNvSpPr>
          <p:nvPr>
            <p:ph type="pic" sz="quarter" idx="13" hasCustomPrompt="1"/>
          </p:nvPr>
        </p:nvSpPr>
        <p:spPr>
          <a:xfrm>
            <a:off x="3348979" y="2706221"/>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40059D7E-89F1-4418-8191-740B0DE8F5B7}"/>
              </a:ext>
            </a:extLst>
          </p:cNvPr>
          <p:cNvSpPr>
            <a:spLocks noGrp="1"/>
          </p:cNvSpPr>
          <p:nvPr>
            <p:ph type="pic" sz="quarter" idx="14" hasCustomPrompt="1"/>
          </p:nvPr>
        </p:nvSpPr>
        <p:spPr>
          <a:xfrm>
            <a:off x="3348979" y="4171499"/>
            <a:ext cx="1944216" cy="1389924"/>
          </a:xfrm>
          <a:prstGeom prst="rect">
            <a:avLst/>
          </a:pr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a16="http://schemas.microsoft.com/office/drawing/2014/main" id="{46D90B82-F344-48DC-81EE-EF9B39CF2820}"/>
              </a:ext>
            </a:extLst>
          </p:cNvPr>
          <p:cNvSpPr/>
          <p:nvPr userDrawn="1"/>
        </p:nvSpPr>
        <p:spPr>
          <a:xfrm>
            <a:off x="5355773" y="1240819"/>
            <a:ext cx="3788229" cy="4846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296902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472" y="0"/>
            <a:ext cx="1587206" cy="6858000"/>
          </a:xfrm>
          <a:prstGeom prst="rect">
            <a:avLst/>
          </a:prstGeom>
        </p:spPr>
      </p:pic>
      <p:sp>
        <p:nvSpPr>
          <p:cNvPr id="22" name="Freeform 21"/>
          <p:cNvSpPr/>
          <p:nvPr userDrawn="1"/>
        </p:nvSpPr>
        <p:spPr>
          <a:xfrm>
            <a:off x="1488206" y="379766"/>
            <a:ext cx="577511"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userDrawn="1"/>
        </p:nvSpPr>
        <p:spPr>
          <a:xfrm>
            <a:off x="1546262" y="6509984"/>
            <a:ext cx="7256544"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p:cNvSpPr>
            <a:spLocks noGrp="1"/>
          </p:cNvSpPr>
          <p:nvPr>
            <p:ph type="body" sz="quarter" idx="10" hasCustomPrompt="1"/>
          </p:nvPr>
        </p:nvSpPr>
        <p:spPr>
          <a:xfrm>
            <a:off x="1761762" y="703797"/>
            <a:ext cx="7141511" cy="724247"/>
          </a:xfrm>
          <a:prstGeom prst="rect">
            <a:avLst/>
          </a:prstGeom>
        </p:spPr>
        <p:txBody>
          <a:bodyPr anchor="ctr"/>
          <a:lstStyle>
            <a:lvl1pPr marL="0" indent="0" algn="l">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225191" y="6496340"/>
            <a:ext cx="1341545"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flipV="1">
            <a:off x="628212" y="167725"/>
            <a:ext cx="358240"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Freeform 18"/>
          <p:cNvSpPr/>
          <p:nvPr/>
        </p:nvSpPr>
        <p:spPr>
          <a:xfrm>
            <a:off x="1054870" y="382273"/>
            <a:ext cx="514550"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그림 5">
            <a:extLst>
              <a:ext uri="{FF2B5EF4-FFF2-40B4-BE49-F238E27FC236}">
                <a16:creationId xmlns:a16="http://schemas.microsoft.com/office/drawing/2014/main" id="{B2FF7110-2193-4586-B1C1-184631E029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21313" y="1780083"/>
            <a:ext cx="1987175" cy="4646531"/>
          </a:xfrm>
          <a:prstGeom prst="rect">
            <a:avLst/>
          </a:prstGeom>
        </p:spPr>
      </p:pic>
      <p:sp>
        <p:nvSpPr>
          <p:cNvPr id="15" name="그림 개체 틀 2">
            <a:extLst>
              <a:ext uri="{FF2B5EF4-FFF2-40B4-BE49-F238E27FC236}">
                <a16:creationId xmlns:a16="http://schemas.microsoft.com/office/drawing/2014/main" id="{33B7B650-CC33-409E-BECD-3E3339D6A416}"/>
              </a:ext>
            </a:extLst>
          </p:cNvPr>
          <p:cNvSpPr>
            <a:spLocks noGrp="1"/>
          </p:cNvSpPr>
          <p:nvPr>
            <p:ph type="pic" sz="quarter" idx="14" hasCustomPrompt="1"/>
          </p:nvPr>
        </p:nvSpPr>
        <p:spPr>
          <a:xfrm>
            <a:off x="4171951" y="2305050"/>
            <a:ext cx="1514474" cy="3037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9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97949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085977" y="1593805"/>
            <a:ext cx="5536455" cy="982459"/>
          </a:xfrm>
          <a:prstGeom prst="rect">
            <a:avLst/>
          </a:prstGeom>
        </p:spPr>
        <p:txBody>
          <a:bodyPr anchor="ctr"/>
          <a:lstStyle>
            <a:lvl1pPr marL="0" indent="0" algn="l">
              <a:buNone/>
              <a:defRPr sz="495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085977" y="2593354"/>
            <a:ext cx="5536455" cy="359396"/>
          </a:xfrm>
          <a:prstGeom prst="rect">
            <a:avLst/>
          </a:prstGeom>
        </p:spPr>
        <p:txBody>
          <a:bodyPr anchor="ctr"/>
          <a:lstStyle>
            <a:lvl1pPr marL="0" indent="0" algn="l">
              <a:buNone/>
              <a:defRPr sz="135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608661" y="1057687"/>
            <a:ext cx="358240"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7" name="Freeform 46"/>
          <p:cNvSpPr/>
          <p:nvPr userDrawn="1"/>
        </p:nvSpPr>
        <p:spPr>
          <a:xfrm>
            <a:off x="371477" y="750702"/>
            <a:ext cx="2428875"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2" name="Group 41"/>
          <p:cNvGrpSpPr/>
          <p:nvPr userDrawn="1"/>
        </p:nvGrpSpPr>
        <p:grpSpPr>
          <a:xfrm rot="10800000" flipV="1">
            <a:off x="2927886" y="5704310"/>
            <a:ext cx="358240"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 name="Rectangle 47"/>
          <p:cNvSpPr/>
          <p:nvPr userDrawn="1"/>
        </p:nvSpPr>
        <p:spPr>
          <a:xfrm>
            <a:off x="7979617" y="0"/>
            <a:ext cx="1991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userDrawn="1"/>
        </p:nvSpPr>
        <p:spPr>
          <a:xfrm>
            <a:off x="8178806" y="0"/>
            <a:ext cx="19918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userDrawn="1"/>
        </p:nvSpPr>
        <p:spPr>
          <a:xfrm>
            <a:off x="8377989" y="0"/>
            <a:ext cx="7660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525538">
            <a:off x="5852598" y="3884424"/>
            <a:ext cx="3579796" cy="2373327"/>
          </a:xfrm>
          <a:prstGeom prst="rect">
            <a:avLst/>
          </a:prstGeom>
        </p:spPr>
      </p:pic>
    </p:spTree>
    <p:extLst>
      <p:ext uri="{BB962C8B-B14F-4D97-AF65-F5344CB8AC3E}">
        <p14:creationId xmlns:p14="http://schemas.microsoft.com/office/powerpoint/2010/main" val="38307488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3599260183"/>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userDrawn="1"/>
        </p:nvSpPr>
        <p:spPr>
          <a:xfrm>
            <a:off x="3631689" y="0"/>
            <a:ext cx="5512312" cy="6858000"/>
          </a:xfrm>
          <a:custGeom>
            <a:avLst/>
            <a:gdLst>
              <a:gd name="connsiteX0" fmla="*/ 866856 w 7349749"/>
              <a:gd name="connsiteY0" fmla="*/ 0 h 6858000"/>
              <a:gd name="connsiteX1" fmla="*/ 7349749 w 7349749"/>
              <a:gd name="connsiteY1" fmla="*/ 0 h 6858000"/>
              <a:gd name="connsiteX2" fmla="*/ 7349749 w 7349749"/>
              <a:gd name="connsiteY2" fmla="*/ 6858000 h 6858000"/>
              <a:gd name="connsiteX3" fmla="*/ 880844 w 7349749"/>
              <a:gd name="connsiteY3" fmla="*/ 6858000 h 6858000"/>
              <a:gd name="connsiteX4" fmla="*/ 880002 w 7349749"/>
              <a:gd name="connsiteY4" fmla="*/ 6856547 h 6858000"/>
              <a:gd name="connsiteX5" fmla="*/ 0 w 7349749"/>
              <a:gd name="connsiteY5" fmla="*/ 3415567 h 6858000"/>
              <a:gd name="connsiteX6" fmla="*/ 718985 w 7349749"/>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749" h="6858000">
                <a:moveTo>
                  <a:pt x="866856" y="0"/>
                </a:moveTo>
                <a:lnTo>
                  <a:pt x="7349749" y="0"/>
                </a:lnTo>
                <a:lnTo>
                  <a:pt x="7349749" y="6858000"/>
                </a:lnTo>
                <a:lnTo>
                  <a:pt x="880844" y="6858000"/>
                </a:lnTo>
                <a:lnTo>
                  <a:pt x="880002" y="6856547"/>
                </a:lnTo>
                <a:cubicBezTo>
                  <a:pt x="318785" y="5833670"/>
                  <a:pt x="0" y="4661479"/>
                  <a:pt x="0" y="3415567"/>
                </a:cubicBezTo>
                <a:cubicBezTo>
                  <a:pt x="0" y="2294247"/>
                  <a:pt x="258216" y="1232640"/>
                  <a:pt x="718985"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8367615" y="-13433"/>
            <a:ext cx="776387"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reeform 21"/>
          <p:cNvSpPr/>
          <p:nvPr userDrawn="1"/>
        </p:nvSpPr>
        <p:spPr>
          <a:xfrm flipH="1">
            <a:off x="-31022" y="5617"/>
            <a:ext cx="2795901"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 name="Group 10"/>
          <p:cNvGrpSpPr/>
          <p:nvPr userDrawn="1"/>
        </p:nvGrpSpPr>
        <p:grpSpPr>
          <a:xfrm>
            <a:off x="2919993" y="2438401"/>
            <a:ext cx="1421454" cy="2076450"/>
            <a:chOff x="3007364" y="818147"/>
            <a:chExt cx="1372132" cy="1503300"/>
          </a:xfrm>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4" name="Group 13"/>
          <p:cNvGrpSpPr/>
          <p:nvPr userDrawn="1"/>
        </p:nvGrpSpPr>
        <p:grpSpPr>
          <a:xfrm flipV="1">
            <a:off x="2487540" y="2203310"/>
            <a:ext cx="356476"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p:nvPr userDrawn="1"/>
        </p:nvGrpSpPr>
        <p:grpSpPr>
          <a:xfrm>
            <a:off x="470557" y="3028077"/>
            <a:ext cx="737455"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0" name="Freeform 19"/>
          <p:cNvSpPr/>
          <p:nvPr userDrawn="1"/>
        </p:nvSpPr>
        <p:spPr>
          <a:xfrm>
            <a:off x="8640445" y="274679"/>
            <a:ext cx="503558"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9"/>
          <p:cNvSpPr>
            <a:spLocks noGrp="1"/>
          </p:cNvSpPr>
          <p:nvPr>
            <p:ph type="body" sz="quarter" idx="10" hasCustomPrompt="1"/>
          </p:nvPr>
        </p:nvSpPr>
        <p:spPr>
          <a:xfrm>
            <a:off x="3771900" y="2908258"/>
            <a:ext cx="5372100" cy="982459"/>
          </a:xfrm>
          <a:prstGeom prst="rect">
            <a:avLst/>
          </a:prstGeom>
        </p:spPr>
        <p:txBody>
          <a:bodyPr anchor="ctr"/>
          <a:lstStyle>
            <a:lvl1pPr marL="0" indent="0" algn="l">
              <a:buNone/>
              <a:defRPr sz="495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4491591" y="3907804"/>
            <a:ext cx="4652411" cy="443332"/>
          </a:xfrm>
          <a:prstGeom prst="rect">
            <a:avLst/>
          </a:prstGeom>
        </p:spPr>
        <p:txBody>
          <a:bodyPr anchor="ctr"/>
          <a:lstStyle>
            <a:lvl1pPr marL="0" indent="0" algn="l">
              <a:buNone/>
              <a:defRPr sz="135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8562792" y="2203286"/>
            <a:ext cx="164440"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472804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12044E59-1F20-4DEA-ABE8-FE410D0C6BDC}" type="slidenum">
              <a:rPr lang="en-US" altLang="en-US"/>
              <a:pPr>
                <a:defRPr/>
              </a:pPr>
              <a:t>‹#›</a:t>
            </a:fld>
            <a:endParaRPr lang="en-US" altLang="en-US" dirty="0"/>
          </a:p>
        </p:txBody>
      </p:sp>
    </p:spTree>
    <p:extLst>
      <p:ext uri="{BB962C8B-B14F-4D97-AF65-F5344CB8AC3E}">
        <p14:creationId xmlns:p14="http://schemas.microsoft.com/office/powerpoint/2010/main" val="8000233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878067"/>
            <a:ext cx="9144000" cy="923531"/>
          </a:xfrm>
          <a:prstGeom prst="rect">
            <a:avLst/>
          </a:prstGeom>
        </p:spPr>
      </p:pic>
      <p:pic>
        <p:nvPicPr>
          <p:cNvPr id="17" name="bg object 17"/>
          <p:cNvPicPr/>
          <p:nvPr/>
        </p:nvPicPr>
        <p:blipFill>
          <a:blip r:embed="rId3" cstate="print"/>
          <a:stretch>
            <a:fillRect/>
          </a:stretch>
        </p:blipFill>
        <p:spPr>
          <a:xfrm>
            <a:off x="0" y="0"/>
            <a:ext cx="9144000" cy="1027938"/>
          </a:xfrm>
          <a:prstGeom prst="rect">
            <a:avLst/>
          </a:prstGeom>
        </p:spPr>
      </p:pic>
      <p:pic>
        <p:nvPicPr>
          <p:cNvPr id="18" name="bg object 18"/>
          <p:cNvPicPr/>
          <p:nvPr/>
        </p:nvPicPr>
        <p:blipFill>
          <a:blip r:embed="rId4" cstate="print"/>
          <a:stretch>
            <a:fillRect/>
          </a:stretch>
        </p:blipFill>
        <p:spPr>
          <a:xfrm>
            <a:off x="8295893" y="6054852"/>
            <a:ext cx="659128" cy="601979"/>
          </a:xfrm>
          <a:prstGeom prst="rect">
            <a:avLst/>
          </a:prstGeom>
        </p:spPr>
      </p:pic>
      <p:sp>
        <p:nvSpPr>
          <p:cNvPr id="2" name="Holder 2"/>
          <p:cNvSpPr>
            <a:spLocks noGrp="1"/>
          </p:cNvSpPr>
          <p:nvPr>
            <p:ph type="title"/>
          </p:nvPr>
        </p:nvSpPr>
        <p:spPr/>
        <p:txBody>
          <a:bodyPr lIns="0" tIns="0" rIns="0" bIns="0"/>
          <a:lstStyle>
            <a:lvl1pPr>
              <a:defRPr sz="2000" b="1" i="0">
                <a:solidFill>
                  <a:schemeClr val="bg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5" name="Holder 5"/>
          <p:cNvSpPr>
            <a:spLocks noGrp="1"/>
          </p:cNvSpPr>
          <p:nvPr>
            <p:ph type="sldNum" sz="quarter" idx="7"/>
          </p:nvPr>
        </p:nvSpPr>
        <p:spPr>
          <a:xfrm>
            <a:off x="6583680" y="6377940"/>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18984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571145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Garamond"/>
                <a:cs typeface="Garamond"/>
              </a:defRPr>
            </a:lvl1pPr>
          </a:lstStyle>
          <a:p>
            <a:endParaRPr dirty="0"/>
          </a:p>
        </p:txBody>
      </p:sp>
      <p:sp>
        <p:nvSpPr>
          <p:cNvPr id="3" name="Holder 3"/>
          <p:cNvSpPr>
            <a:spLocks noGrp="1"/>
          </p:cNvSpPr>
          <p:nvPr>
            <p:ph type="body" idx="1"/>
          </p:nvPr>
        </p:nvSpPr>
        <p:spPr>
          <a:xfrm>
            <a:off x="220783" y="3019298"/>
            <a:ext cx="8561070" cy="1781302"/>
          </a:xfrm>
          <a:prstGeom prst="rect">
            <a:avLst/>
          </a:prstGeom>
        </p:spPr>
        <p:txBody>
          <a:bodyPr lIns="0" tIns="0" rIns="0" bIns="0"/>
          <a:lstStyle>
            <a:lvl1pPr>
              <a:defRPr sz="1800" b="1" i="0" u="sng">
                <a:solidFill>
                  <a:srgbClr val="0562C1"/>
                </a:solidFill>
                <a:latin typeface="Arial"/>
                <a:cs typeface="Arial"/>
              </a:defRPr>
            </a:lvl1pPr>
          </a:lstStyle>
          <a:p>
            <a:endParaRPr dirty="0"/>
          </a:p>
        </p:txBody>
      </p:sp>
      <p:sp>
        <p:nvSpPr>
          <p:cNvPr id="4" name="Holder 4"/>
          <p:cNvSpPr>
            <a:spLocks noGrp="1"/>
          </p:cNvSpPr>
          <p:nvPr>
            <p:ph type="ftr" sz="quarter" idx="5"/>
          </p:nvPr>
        </p:nvSpPr>
        <p:spPr/>
        <p:txBody>
          <a:bodyPr lIns="0" tIns="0" rIns="0" bIns="0"/>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Tree>
    <p:extLst>
      <p:ext uri="{BB962C8B-B14F-4D97-AF65-F5344CB8AC3E}">
        <p14:creationId xmlns:p14="http://schemas.microsoft.com/office/powerpoint/2010/main" val="1237757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Garamond"/>
                <a:cs typeface="Garamond"/>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7" name="Holder 7"/>
          <p:cNvSpPr>
            <a:spLocks noGrp="1"/>
          </p:cNvSpPr>
          <p:nvPr>
            <p:ph type="sldNum" sz="quarter" idx="7"/>
          </p:nvPr>
        </p:nvSpPr>
        <p:spPr>
          <a:xfrm>
            <a:off x="6583680" y="6377940"/>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18898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5/25/2023</a:t>
            </a:fld>
            <a:endParaRPr lang="en-US"/>
          </a:p>
        </p:txBody>
      </p:sp>
      <p:sp>
        <p:nvSpPr>
          <p:cNvPr id="4" name="Holder 4"/>
          <p:cNvSpPr>
            <a:spLocks noGrp="1"/>
          </p:cNvSpPr>
          <p:nvPr>
            <p:ph type="sldNum" sz="quarter" idx="7"/>
          </p:nvPr>
        </p:nvSpPr>
        <p:spPr>
          <a:xfrm>
            <a:off x="6583680" y="6377940"/>
            <a:ext cx="2103120" cy="276999"/>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2334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SC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90022546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Tree>
    <p:extLst>
      <p:ext uri="{BB962C8B-B14F-4D97-AF65-F5344CB8AC3E}">
        <p14:creationId xmlns:p14="http://schemas.microsoft.com/office/powerpoint/2010/main" val="427054938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endParaRPr lang="en-US" dirty="0"/>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a:t>Click to add subtitle</a:t>
            </a:r>
          </a:p>
        </p:txBody>
      </p:sp>
    </p:spTree>
    <p:extLst>
      <p:ext uri="{BB962C8B-B14F-4D97-AF65-F5344CB8AC3E}">
        <p14:creationId xmlns:p14="http://schemas.microsoft.com/office/powerpoint/2010/main" val="180269875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image" Target="../media/image3.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29"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image" Target="../media/image3.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image" Target="../media/image2.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74.xml"/><Relationship Id="rId7" Type="http://schemas.openxmlformats.org/officeDocument/2006/relationships/theme" Target="../theme/theme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10" Type="http://schemas.openxmlformats.org/officeDocument/2006/relationships/image" Target="../media/image18.png"/><Relationship Id="rId4" Type="http://schemas.openxmlformats.org/officeDocument/2006/relationships/slideLayout" Target="../slideLayouts/slideLayout75.x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933583"/>
            <a:ext cx="9144000" cy="923925"/>
          </a:xfrm>
          <a:prstGeom prst="rect">
            <a:avLst/>
          </a:prstGeom>
        </p:spPr>
      </p:pic>
      <p:pic>
        <p:nvPicPr>
          <p:cNvPr id="10" name="Top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Tree>
    <p:extLst>
      <p:ext uri="{BB962C8B-B14F-4D97-AF65-F5344CB8AC3E}">
        <p14:creationId xmlns:p14="http://schemas.microsoft.com/office/powerpoint/2010/main" val="1999678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98" r:id="rId5"/>
    <p:sldLayoutId id="2147483699" r:id="rId6"/>
    <p:sldLayoutId id="2147483700" r:id="rId7"/>
    <p:sldLayoutId id="2147483703" r:id="rId8"/>
    <p:sldLayoutId id="2147483701" r:id="rId9"/>
    <p:sldLayoutId id="2147483680" r:id="rId10"/>
    <p:sldLayoutId id="2147483681" r:id="rId11"/>
    <p:sldLayoutId id="2147483682" r:id="rId12"/>
    <p:sldLayoutId id="2147483683" r:id="rId13"/>
    <p:sldLayoutId id="2147483684" r:id="rId14"/>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5933583"/>
            <a:ext cx="9144000" cy="923925"/>
          </a:xfrm>
          <a:prstGeom prst="rect">
            <a:avLst/>
          </a:prstGeom>
        </p:spPr>
      </p:pic>
      <p:pic>
        <p:nvPicPr>
          <p:cNvPr id="10" name="TopBa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6634976" y="6680404"/>
            <a:ext cx="24462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t>	25 October</a:t>
            </a:r>
            <a:r>
              <a:rPr lang="en-US" sz="1000" b="0" dirty="0">
                <a:latin typeface="Arial" panose="020B0604020202020204" pitchFamily="34" charset="0"/>
                <a:cs typeface="Arial" panose="020B0604020202020204" pitchFamily="34" charset="0"/>
              </a:rPr>
              <a:t> 21_v1.4</a:t>
            </a:r>
            <a:endParaRPr lang="en-US" sz="1000" b="0" dirty="0"/>
          </a:p>
        </p:txBody>
      </p:sp>
      <p:pic>
        <p:nvPicPr>
          <p:cNvPr id="11" name="Picture 10"/>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a:latin typeface="Arial" panose="020B0604020202020204" pitchFamily="34" charset="0"/>
                <a:cs typeface="Arial" panose="020B0604020202020204" pitchFamily="34" charset="0"/>
              </a:rPr>
              <a:t> of 58</a:t>
            </a:r>
          </a:p>
        </p:txBody>
      </p:sp>
      <p:sp>
        <p:nvSpPr>
          <p:cNvPr id="15" name="Rectangle 14"/>
          <p:cNvSpPr/>
          <p:nvPr userDrawn="1"/>
        </p:nvSpPr>
        <p:spPr>
          <a:xfrm>
            <a:off x="0" y="6639561"/>
            <a:ext cx="3158057" cy="246221"/>
          </a:xfrm>
          <a:prstGeom prst="rect">
            <a:avLst/>
          </a:prstGeom>
        </p:spPr>
        <p:txBody>
          <a:bodyPr wrap="square">
            <a:spAutoFit/>
          </a:bodyPr>
          <a:lstStyle/>
          <a:p>
            <a:pPr algn="l" defTabSz="457200" fontAlgn="base">
              <a:spcBef>
                <a:spcPct val="0"/>
              </a:spcBef>
              <a:spcAft>
                <a:spcPct val="0"/>
              </a:spcAft>
            </a:pPr>
            <a:r>
              <a:rPr lang="en-US" sz="1000" b="0" dirty="0">
                <a:solidFill>
                  <a:prstClr val="black"/>
                </a:solidFill>
                <a:latin typeface="Arial" charset="0"/>
                <a:cs typeface="Arial" charset="0"/>
              </a:rPr>
              <a:t>POC</a:t>
            </a:r>
            <a:r>
              <a:rPr lang="en-US" sz="1000" b="0" baseline="0" dirty="0">
                <a:solidFill>
                  <a:prstClr val="black"/>
                </a:solidFill>
                <a:latin typeface="Arial" charset="0"/>
                <a:cs typeface="Arial" charset="0"/>
              </a:rPr>
              <a:t> name</a:t>
            </a:r>
            <a:r>
              <a:rPr lang="en-US" sz="1000" b="0" dirty="0">
                <a:solidFill>
                  <a:prstClr val="black"/>
                </a:solidFill>
                <a:latin typeface="Arial" charset="0"/>
                <a:cs typeface="Arial" charset="0"/>
              </a:rPr>
              <a:t> / xxx-xxx-xxxx/</a:t>
            </a:r>
            <a:r>
              <a:rPr lang="en-US" sz="1000" b="0" baseline="0" dirty="0">
                <a:solidFill>
                  <a:prstClr val="black"/>
                </a:solidFill>
                <a:latin typeface="Arial" charset="0"/>
                <a:cs typeface="Arial" charset="0"/>
              </a:rPr>
              <a:t> email address</a:t>
            </a:r>
            <a:endParaRPr lang="en-US" sz="1000" b="0" dirty="0">
              <a:solidFill>
                <a:prstClr val="black"/>
              </a:solidFill>
              <a:latin typeface="Arial" charset="0"/>
              <a:cs typeface="Arial" charset="0"/>
            </a:endParaRPr>
          </a:p>
        </p:txBody>
      </p:sp>
    </p:spTree>
    <p:extLst>
      <p:ext uri="{BB962C8B-B14F-4D97-AF65-F5344CB8AC3E}">
        <p14:creationId xmlns:p14="http://schemas.microsoft.com/office/powerpoint/2010/main" val="36251557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5933583"/>
            <a:ext cx="9144000" cy="923925"/>
          </a:xfrm>
          <a:prstGeom prst="rect">
            <a:avLst/>
          </a:prstGeom>
        </p:spPr>
      </p:pic>
      <p:pic>
        <p:nvPicPr>
          <p:cNvPr id="10" name="TopBa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dirty="0"/>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8" name="Classification Lower"/>
          <p:cNvSpPr txBox="1">
            <a:spLocks/>
          </p:cNvSpPr>
          <p:nvPr userDrawn="1"/>
        </p:nvSpPr>
        <p:spPr>
          <a:xfrm>
            <a:off x="6634976" y="6680404"/>
            <a:ext cx="2446257" cy="153888"/>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dirty="0"/>
              <a:t>	25 October</a:t>
            </a:r>
            <a:r>
              <a:rPr lang="en-US" sz="1000" b="0" dirty="0">
                <a:latin typeface="Arial" panose="020B0604020202020204" pitchFamily="34" charset="0"/>
                <a:cs typeface="Arial" panose="020B0604020202020204" pitchFamily="34" charset="0"/>
              </a:rPr>
              <a:t> 21_v1.4</a:t>
            </a:r>
            <a:endParaRPr lang="en-US" sz="1000" b="0" dirty="0"/>
          </a:p>
        </p:txBody>
      </p:sp>
      <p:pic>
        <p:nvPicPr>
          <p:cNvPr id="11" name="Picture 10"/>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296101" y="6054652"/>
            <a:ext cx="659247" cy="602112"/>
          </a:xfrm>
          <a:prstGeom prst="rect">
            <a:avLst/>
          </a:prstGeom>
        </p:spPr>
      </p:pic>
      <p:sp>
        <p:nvSpPr>
          <p:cNvPr id="12" name="TextBox 11"/>
          <p:cNvSpPr txBox="1"/>
          <p:nvPr userDrawn="1"/>
        </p:nvSpPr>
        <p:spPr>
          <a:xfrm>
            <a:off x="4248749" y="6642125"/>
            <a:ext cx="720855"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000" b="0" smtClean="0">
                <a:latin typeface="Arial" panose="020B0604020202020204" pitchFamily="34" charset="0"/>
                <a:cs typeface="Arial" panose="020B0604020202020204" pitchFamily="34" charset="0"/>
              </a:rPr>
              <a:pPr algn="ctr"/>
              <a:t>‹#›</a:t>
            </a:fld>
            <a:r>
              <a:rPr lang="en-US" sz="1000" b="0" dirty="0">
                <a:latin typeface="Arial" panose="020B0604020202020204" pitchFamily="34" charset="0"/>
                <a:cs typeface="Arial" panose="020B0604020202020204" pitchFamily="34" charset="0"/>
              </a:rPr>
              <a:t> of 58</a:t>
            </a:r>
          </a:p>
        </p:txBody>
      </p:sp>
      <p:sp>
        <p:nvSpPr>
          <p:cNvPr id="15" name="Rectangle 14"/>
          <p:cNvSpPr/>
          <p:nvPr userDrawn="1"/>
        </p:nvSpPr>
        <p:spPr>
          <a:xfrm>
            <a:off x="0" y="6639561"/>
            <a:ext cx="3158057" cy="246221"/>
          </a:xfrm>
          <a:prstGeom prst="rect">
            <a:avLst/>
          </a:prstGeom>
        </p:spPr>
        <p:txBody>
          <a:bodyPr wrap="square">
            <a:spAutoFit/>
          </a:bodyPr>
          <a:lstStyle/>
          <a:p>
            <a:pPr algn="l" defTabSz="457200" fontAlgn="base">
              <a:spcBef>
                <a:spcPct val="0"/>
              </a:spcBef>
              <a:spcAft>
                <a:spcPct val="0"/>
              </a:spcAft>
            </a:pPr>
            <a:r>
              <a:rPr lang="en-US" sz="1000" b="0" dirty="0">
                <a:solidFill>
                  <a:prstClr val="black"/>
                </a:solidFill>
                <a:latin typeface="Arial" charset="0"/>
                <a:cs typeface="Arial" charset="0"/>
              </a:rPr>
              <a:t>POC</a:t>
            </a:r>
            <a:r>
              <a:rPr lang="en-US" sz="1000" b="0" baseline="0" dirty="0">
                <a:solidFill>
                  <a:prstClr val="black"/>
                </a:solidFill>
                <a:latin typeface="Arial" charset="0"/>
                <a:cs typeface="Arial" charset="0"/>
              </a:rPr>
              <a:t> name</a:t>
            </a:r>
            <a:r>
              <a:rPr lang="en-US" sz="1000" b="0" dirty="0">
                <a:solidFill>
                  <a:prstClr val="black"/>
                </a:solidFill>
                <a:latin typeface="Arial" charset="0"/>
                <a:cs typeface="Arial" charset="0"/>
              </a:rPr>
              <a:t> / xxx-xxx-xxxx/</a:t>
            </a:r>
            <a:r>
              <a:rPr lang="en-US" sz="1000" b="0" baseline="0" dirty="0">
                <a:solidFill>
                  <a:prstClr val="black"/>
                </a:solidFill>
                <a:latin typeface="Arial" charset="0"/>
                <a:cs typeface="Arial" charset="0"/>
              </a:rPr>
              <a:t> email address</a:t>
            </a:r>
            <a:endParaRPr lang="en-US" sz="1000" b="0" dirty="0">
              <a:solidFill>
                <a:prstClr val="black"/>
              </a:solidFill>
              <a:latin typeface="Arial" charset="0"/>
              <a:cs typeface="Arial" charset="0"/>
            </a:endParaRPr>
          </a:p>
        </p:txBody>
      </p:sp>
    </p:spTree>
    <p:extLst>
      <p:ext uri="{BB962C8B-B14F-4D97-AF65-F5344CB8AC3E}">
        <p14:creationId xmlns:p14="http://schemas.microsoft.com/office/powerpoint/2010/main" val="373119569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8" cstate="print"/>
          <a:stretch>
            <a:fillRect/>
          </a:stretch>
        </p:blipFill>
        <p:spPr>
          <a:xfrm>
            <a:off x="0" y="5878067"/>
            <a:ext cx="9144000" cy="923531"/>
          </a:xfrm>
          <a:prstGeom prst="rect">
            <a:avLst/>
          </a:prstGeom>
        </p:spPr>
      </p:pic>
      <p:pic>
        <p:nvPicPr>
          <p:cNvPr id="17" name="bg object 17"/>
          <p:cNvPicPr/>
          <p:nvPr/>
        </p:nvPicPr>
        <p:blipFill>
          <a:blip r:embed="rId9" cstate="print"/>
          <a:stretch>
            <a:fillRect/>
          </a:stretch>
        </p:blipFill>
        <p:spPr>
          <a:xfrm>
            <a:off x="0" y="0"/>
            <a:ext cx="9144000" cy="1027938"/>
          </a:xfrm>
          <a:prstGeom prst="rect">
            <a:avLst/>
          </a:prstGeom>
        </p:spPr>
      </p:pic>
      <p:sp>
        <p:nvSpPr>
          <p:cNvPr id="2" name="Holder 2"/>
          <p:cNvSpPr>
            <a:spLocks noGrp="1"/>
          </p:cNvSpPr>
          <p:nvPr>
            <p:ph type="title"/>
          </p:nvPr>
        </p:nvSpPr>
        <p:spPr>
          <a:xfrm>
            <a:off x="914400" y="189774"/>
            <a:ext cx="5715571" cy="330200"/>
          </a:xfrm>
          <a:prstGeom prst="rect">
            <a:avLst/>
          </a:prstGeom>
        </p:spPr>
        <p:txBody>
          <a:bodyPr wrap="square" lIns="0" tIns="0" rIns="0" bIns="0">
            <a:spAutoFit/>
          </a:bodyPr>
          <a:lstStyle>
            <a:lvl1pPr>
              <a:defRPr sz="2000" b="1" i="0">
                <a:solidFill>
                  <a:schemeClr val="bg1"/>
                </a:solidFill>
                <a:latin typeface="Garamond"/>
                <a:cs typeface="Garamond"/>
              </a:defRPr>
            </a:lvl1pPr>
          </a:lstStyle>
          <a:p>
            <a:endParaRPr dirty="0"/>
          </a:p>
        </p:txBody>
      </p:sp>
      <p:sp>
        <p:nvSpPr>
          <p:cNvPr id="4" name="Holder 4"/>
          <p:cNvSpPr>
            <a:spLocks noGrp="1"/>
          </p:cNvSpPr>
          <p:nvPr>
            <p:ph type="ftr" sz="quarter" idx="5"/>
          </p:nvPr>
        </p:nvSpPr>
        <p:spPr>
          <a:xfrm>
            <a:off x="6563562" y="6610631"/>
            <a:ext cx="962025" cy="167640"/>
          </a:xfrm>
          <a:prstGeom prst="rect">
            <a:avLst/>
          </a:prstGeom>
        </p:spPr>
        <p:txBody>
          <a:bodyPr wrap="square" lIns="0" tIns="0" rIns="0" bIns="0">
            <a:spAutoFit/>
          </a:bodyPr>
          <a:lstStyle>
            <a:lvl1pPr>
              <a:defRPr sz="1000" b="0" i="1">
                <a:solidFill>
                  <a:schemeClr val="tx1"/>
                </a:solidFill>
                <a:latin typeface="Arial"/>
                <a:cs typeface="Arial"/>
              </a:defRPr>
            </a:lvl1pPr>
          </a:lstStyle>
          <a:p>
            <a:pPr marL="12700">
              <a:lnSpc>
                <a:spcPct val="100000"/>
              </a:lnSpc>
              <a:spcBef>
                <a:spcPts val="5"/>
              </a:spcBef>
            </a:pPr>
            <a:r>
              <a:rPr dirty="0"/>
              <a:t>1</a:t>
            </a:r>
            <a:r>
              <a:rPr spc="-40" dirty="0"/>
              <a:t> </a:t>
            </a:r>
            <a:r>
              <a:rPr dirty="0"/>
              <a:t>Dec</a:t>
            </a:r>
            <a:r>
              <a:rPr spc="-35" dirty="0"/>
              <a:t> </a:t>
            </a:r>
            <a:r>
              <a:rPr dirty="0"/>
              <a:t>2021</a:t>
            </a:r>
            <a:r>
              <a:rPr spc="204" dirty="0"/>
              <a:t> </a:t>
            </a:r>
            <a:r>
              <a:rPr dirty="0"/>
              <a:t>/</a:t>
            </a:r>
            <a:r>
              <a:rPr spc="-35" dirty="0"/>
              <a:t> </a:t>
            </a:r>
            <a:r>
              <a:rPr dirty="0"/>
              <a:t>V1</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5/25/2023</a:t>
            </a:fld>
            <a:endParaRPr lang="en-US"/>
          </a:p>
        </p:txBody>
      </p:sp>
      <p:pic>
        <p:nvPicPr>
          <p:cNvPr id="9" name="object 3"/>
          <p:cNvPicPr/>
          <p:nvPr userDrawn="1"/>
        </p:nvPicPr>
        <p:blipFill>
          <a:blip r:embed="rId10" cstate="print"/>
          <a:stretch>
            <a:fillRect/>
          </a:stretch>
        </p:blipFill>
        <p:spPr>
          <a:xfrm>
            <a:off x="8295893" y="6054852"/>
            <a:ext cx="659128" cy="601979"/>
          </a:xfrm>
          <a:prstGeom prst="rect">
            <a:avLst/>
          </a:prstGeom>
        </p:spPr>
      </p:pic>
    </p:spTree>
    <p:extLst>
      <p:ext uri="{BB962C8B-B14F-4D97-AF65-F5344CB8AC3E}">
        <p14:creationId xmlns:p14="http://schemas.microsoft.com/office/powerpoint/2010/main" val="391099248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Lst>
  <p:txStyles>
    <p:titleStyle>
      <a:lvl1pPr>
        <a:defRPr>
          <a:latin typeface="+mj-lt"/>
          <a:ea typeface="+mj-ea"/>
          <a:cs typeface="+mj-cs"/>
        </a:defRPr>
      </a:lvl1pPr>
    </p:titleStyle>
    <p:bodyStyle>
      <a:lvl1pPr marL="0">
        <a:defRPr sz="1400" b="0" u="none">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hyperlink" Target="https://efmp.army.mil/EnterpriseEfmp" TargetMode="Externa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0" y="5519282"/>
            <a:ext cx="9076267" cy="886397"/>
          </a:xfrm>
        </p:spPr>
        <p:txBody>
          <a:bodyPr/>
          <a:lstStyle/>
          <a:p>
            <a:pPr algn="ctr"/>
            <a:r>
              <a:rPr lang="en-US" altLang="en-US" sz="3200" dirty="0"/>
              <a:t>EXCEPTIONAL FAMILY MEMBER PROGRAM</a:t>
            </a:r>
            <a:br>
              <a:rPr lang="en-US" altLang="en-US" sz="3200" dirty="0"/>
            </a:br>
            <a:r>
              <a:rPr lang="en-US" altLang="en-US" sz="3200" dirty="0"/>
              <a:t>(EFMP)</a:t>
            </a:r>
            <a:endParaRPr lang="en-US" sz="2800" dirty="0"/>
          </a:p>
        </p:txBody>
      </p:sp>
    </p:spTree>
    <p:extLst>
      <p:ext uri="{BB962C8B-B14F-4D97-AF65-F5344CB8AC3E}">
        <p14:creationId xmlns:p14="http://schemas.microsoft.com/office/powerpoint/2010/main" val="41909077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9084-E31A-EDC8-26F2-B36D058779FD}"/>
              </a:ext>
            </a:extLst>
          </p:cNvPr>
          <p:cNvSpPr>
            <a:spLocks noGrp="1"/>
          </p:cNvSpPr>
          <p:nvPr>
            <p:ph type="title"/>
          </p:nvPr>
        </p:nvSpPr>
        <p:spPr>
          <a:xfrm>
            <a:off x="992038" y="146650"/>
            <a:ext cx="7591245" cy="422694"/>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 </a:t>
            </a:r>
            <a:endParaRPr lang="en-US" sz="2800" dirty="0"/>
          </a:p>
        </p:txBody>
      </p:sp>
      <p:sp>
        <p:nvSpPr>
          <p:cNvPr id="3" name="Text Placeholder 2">
            <a:extLst>
              <a:ext uri="{FF2B5EF4-FFF2-40B4-BE49-F238E27FC236}">
                <a16:creationId xmlns:a16="http://schemas.microsoft.com/office/drawing/2014/main" id="{3931D556-679D-A905-391D-B7A388E2D7A1}"/>
              </a:ext>
            </a:extLst>
          </p:cNvPr>
          <p:cNvSpPr>
            <a:spLocks noGrp="1"/>
          </p:cNvSpPr>
          <p:nvPr>
            <p:ph type="body" idx="1"/>
          </p:nvPr>
        </p:nvSpPr>
        <p:spPr>
          <a:xfrm>
            <a:off x="220783" y="871268"/>
            <a:ext cx="8561070" cy="10033516"/>
          </a:xfrm>
        </p:spPr>
        <p:txBody>
          <a:bodyPr/>
          <a:lstStyle/>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pPr algn="l"/>
            <a:endParaRPr lang="en-US" sz="2000" u="none" dirty="0">
              <a:solidFill>
                <a:srgbClr val="FF0000"/>
              </a:solidFill>
              <a:latin typeface="Times New Roman" panose="02020603050405020304" pitchFamily="18" charset="0"/>
              <a:cs typeface="Times New Roman" panose="02020603050405020304" pitchFamily="18" charset="0"/>
            </a:endParaRPr>
          </a:p>
          <a:p>
            <a:pPr algn="l"/>
            <a:r>
              <a:rPr lang="en-US" sz="2000" u="none" dirty="0">
                <a:solidFill>
                  <a:schemeClr val="tx1"/>
                </a:solidFill>
                <a:latin typeface="Arial" panose="020B0604020202020204" pitchFamily="34" charset="0"/>
                <a:cs typeface="Arial" panose="020B0604020202020204" pitchFamily="34" charset="0"/>
              </a:rPr>
              <a:t>Now the final step is when the Gaining Installation has finished their review and has sent back an official response to the MPD office.</a:t>
            </a:r>
            <a:br>
              <a:rPr lang="en-US" sz="2000" u="none" dirty="0">
                <a:solidFill>
                  <a:schemeClr val="tx1"/>
                </a:solidFill>
                <a:latin typeface="Arial" panose="020B0604020202020204" pitchFamily="34" charset="0"/>
                <a:cs typeface="Arial" panose="020B0604020202020204" pitchFamily="34" charset="0"/>
              </a:rPr>
            </a:br>
            <a:br>
              <a:rPr lang="en-US" sz="2000" u="none" dirty="0">
                <a:solidFill>
                  <a:schemeClr val="tx1"/>
                </a:solidFill>
                <a:latin typeface="Arial" panose="020B0604020202020204" pitchFamily="34" charset="0"/>
                <a:cs typeface="Arial" panose="020B0604020202020204" pitchFamily="34" charset="0"/>
              </a:rPr>
            </a:br>
            <a:r>
              <a:rPr lang="en-US" sz="2000" u="none" dirty="0">
                <a:solidFill>
                  <a:schemeClr val="tx1"/>
                </a:solidFill>
                <a:latin typeface="Arial" panose="020B0604020202020204" pitchFamily="34" charset="0"/>
                <a:cs typeface="Arial" panose="020B0604020202020204" pitchFamily="34" charset="0"/>
              </a:rPr>
              <a:t>This reply does not come to EFMP because we do not have a part in the processing of Family Travel Orders. That department is Family Travel on Main Post.</a:t>
            </a:r>
          </a:p>
          <a:p>
            <a:pPr algn="l"/>
            <a:br>
              <a:rPr lang="en-US" sz="2000" u="none" dirty="0">
                <a:solidFill>
                  <a:schemeClr val="tx1"/>
                </a:solidFill>
                <a:latin typeface="Arial" panose="020B0604020202020204" pitchFamily="34" charset="0"/>
                <a:cs typeface="Arial" panose="020B0604020202020204" pitchFamily="34" charset="0"/>
              </a:rPr>
            </a:br>
            <a:r>
              <a:rPr lang="en-US" sz="2000" u="none" dirty="0">
                <a:solidFill>
                  <a:schemeClr val="tx1"/>
                </a:solidFill>
                <a:latin typeface="Arial" panose="020B0604020202020204" pitchFamily="34" charset="0"/>
                <a:cs typeface="Arial" panose="020B0604020202020204" pitchFamily="34" charset="0"/>
              </a:rPr>
              <a:t>So, as stated previously, the Family Member Travel Screening is not a quick and overnight process. If the sponsor waits till the last minute to start the process, they will put themselves behind the curve. </a:t>
            </a:r>
            <a:br>
              <a:rPr lang="en-US" sz="2000" u="none" dirty="0">
                <a:solidFill>
                  <a:schemeClr val="tx1"/>
                </a:solidFill>
                <a:latin typeface="Arial" panose="020B0604020202020204" pitchFamily="34" charset="0"/>
                <a:cs typeface="Arial" panose="020B0604020202020204" pitchFamily="34" charset="0"/>
              </a:rPr>
            </a:br>
            <a:br>
              <a:rPr lang="en-US" sz="2000" u="none" dirty="0">
                <a:solidFill>
                  <a:schemeClr val="tx1"/>
                </a:solidFill>
                <a:latin typeface="Arial" panose="020B0604020202020204" pitchFamily="34" charset="0"/>
                <a:cs typeface="Arial" panose="020B0604020202020204" pitchFamily="34" charset="0"/>
              </a:rPr>
            </a:br>
            <a:r>
              <a:rPr lang="en-US" sz="2000" u="none" dirty="0">
                <a:solidFill>
                  <a:srgbClr val="FF0000"/>
                </a:solidFill>
                <a:latin typeface="Arial" panose="020B0604020202020204" pitchFamily="34" charset="0"/>
                <a:cs typeface="Arial" panose="020B0604020202020204" pitchFamily="34" charset="0"/>
              </a:rPr>
              <a:t>Do not </a:t>
            </a:r>
            <a:r>
              <a:rPr lang="en-US" sz="2000" u="none" dirty="0">
                <a:solidFill>
                  <a:schemeClr val="tx1"/>
                </a:solidFill>
                <a:latin typeface="Arial" panose="020B0604020202020204" pitchFamily="34" charset="0"/>
                <a:cs typeface="Arial" panose="020B0604020202020204" pitchFamily="34" charset="0"/>
              </a:rPr>
              <a:t>go on leave and come back thinking that you can do this process within a few days. You will be requesting a </a:t>
            </a:r>
            <a:r>
              <a:rPr lang="en-US" sz="2000" u="none" dirty="0">
                <a:solidFill>
                  <a:srgbClr val="FF0000"/>
                </a:solidFill>
                <a:latin typeface="Arial" panose="020B0604020202020204" pitchFamily="34" charset="0"/>
                <a:cs typeface="Arial" panose="020B0604020202020204" pitchFamily="34" charset="0"/>
              </a:rPr>
              <a:t>DEFERMENT</a:t>
            </a:r>
            <a:r>
              <a:rPr lang="en-US" sz="2000" u="none" dirty="0">
                <a:solidFill>
                  <a:schemeClr val="tx1"/>
                </a:solidFill>
                <a:latin typeface="Arial" panose="020B0604020202020204" pitchFamily="34" charset="0"/>
                <a:cs typeface="Arial" panose="020B0604020202020204" pitchFamily="34" charset="0"/>
              </a:rPr>
              <a:t> from your command if you take that step.  </a:t>
            </a:r>
            <a:r>
              <a:rPr lang="en-US" sz="2000" u="none" dirty="0">
                <a:solidFill>
                  <a:schemeClr val="tx1"/>
                </a:solidFill>
                <a:highlight>
                  <a:srgbClr val="FFFF00"/>
                </a:highlight>
                <a:latin typeface="Arial" panose="020B0604020202020204" pitchFamily="34" charset="0"/>
                <a:cs typeface="Arial" panose="020B0604020202020204" pitchFamily="34" charset="0"/>
              </a:rPr>
              <a:t>You cannot get your passports or do transportation without PCS orders</a:t>
            </a:r>
            <a:r>
              <a:rPr lang="en-US" sz="2000" u="none" dirty="0">
                <a:solidFill>
                  <a:schemeClr val="tx1"/>
                </a:solidFill>
                <a:latin typeface="Arial" panose="020B0604020202020204" pitchFamily="34" charset="0"/>
                <a:cs typeface="Arial" panose="020B0604020202020204" pitchFamily="34" charset="0"/>
              </a:rPr>
              <a:t>. We at EFMP already know this so if you wait till the last minute, you will be delayed.</a:t>
            </a:r>
            <a:endParaRPr lang="en-US" sz="2000" u="none" dirty="0">
              <a:solidFill>
                <a:schemeClr val="tx1"/>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8099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C1476-AD0C-218E-BD2A-9CD19F957050}"/>
              </a:ext>
            </a:extLst>
          </p:cNvPr>
          <p:cNvSpPr>
            <a:spLocks noGrp="1"/>
          </p:cNvSpPr>
          <p:nvPr>
            <p:ph type="title"/>
          </p:nvPr>
        </p:nvSpPr>
        <p:spPr>
          <a:xfrm>
            <a:off x="1061049" y="138024"/>
            <a:ext cx="7720803" cy="422694"/>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 </a:t>
            </a:r>
            <a:endParaRPr lang="en-US" sz="2800" dirty="0"/>
          </a:p>
        </p:txBody>
      </p:sp>
      <p:sp>
        <p:nvSpPr>
          <p:cNvPr id="3" name="Text Placeholder 2">
            <a:extLst>
              <a:ext uri="{FF2B5EF4-FFF2-40B4-BE49-F238E27FC236}">
                <a16:creationId xmlns:a16="http://schemas.microsoft.com/office/drawing/2014/main" id="{79FAA478-70F4-786A-FC05-5CB11BCBAE54}"/>
              </a:ext>
            </a:extLst>
          </p:cNvPr>
          <p:cNvSpPr>
            <a:spLocks noGrp="1"/>
          </p:cNvSpPr>
          <p:nvPr>
            <p:ph type="body" idx="1"/>
          </p:nvPr>
        </p:nvSpPr>
        <p:spPr>
          <a:xfrm>
            <a:off x="220783" y="854015"/>
            <a:ext cx="8561070" cy="6678751"/>
          </a:xfrm>
        </p:spPr>
        <p:txBody>
          <a:bodyPr/>
          <a:lstStyle/>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r>
              <a:rPr lang="en-US" sz="2000" b="0" u="none" dirty="0">
                <a:solidFill>
                  <a:srgbClr val="FF0000"/>
                </a:solidFill>
                <a:latin typeface="Times New Roman" panose="02020603050405020304" pitchFamily="18" charset="0"/>
                <a:cs typeface="Times New Roman" panose="02020603050405020304" pitchFamily="18" charset="0"/>
              </a:rPr>
              <a:t> </a:t>
            </a:r>
          </a:p>
          <a:p>
            <a:pPr algn="ctr"/>
            <a:r>
              <a:rPr lang="en-US" sz="2000" b="0" u="none" dirty="0">
                <a:solidFill>
                  <a:schemeClr val="tx1"/>
                </a:solidFill>
                <a:latin typeface="Arial" panose="020B0604020202020204" pitchFamily="34" charset="0"/>
                <a:cs typeface="Arial" panose="020B0604020202020204" pitchFamily="34" charset="0"/>
              </a:rPr>
              <a:t>So, for EFMP purposes, do not quit your job, do not sell your home, do not sell your cars, do not discontinue your therapies, do not discontinue your treatments (overseas can see your records). </a:t>
            </a:r>
            <a:br>
              <a:rPr lang="en-US" sz="2000" b="0" u="none" dirty="0">
                <a:solidFill>
                  <a:schemeClr val="tx1"/>
                </a:solidFill>
                <a:latin typeface="Arial" panose="020B0604020202020204" pitchFamily="34" charset="0"/>
                <a:cs typeface="Arial" panose="020B0604020202020204" pitchFamily="34" charset="0"/>
              </a:rPr>
            </a:br>
            <a:br>
              <a:rPr lang="en-US" sz="2000" b="0" u="none" dirty="0">
                <a:solidFill>
                  <a:schemeClr val="tx1"/>
                </a:solidFill>
                <a:latin typeface="Arial" panose="020B0604020202020204" pitchFamily="34" charset="0"/>
                <a:cs typeface="Arial" panose="020B0604020202020204" pitchFamily="34" charset="0"/>
              </a:rPr>
            </a:br>
            <a:r>
              <a:rPr lang="en-US" sz="2000" b="0" u="none" dirty="0">
                <a:solidFill>
                  <a:schemeClr val="tx1"/>
                </a:solidFill>
                <a:highlight>
                  <a:srgbClr val="FFFF00"/>
                </a:highlight>
                <a:latin typeface="Arial" panose="020B0604020202020204" pitchFamily="34" charset="0"/>
                <a:cs typeface="Arial" panose="020B0604020202020204" pitchFamily="34" charset="0"/>
              </a:rPr>
              <a:t>Until you have </a:t>
            </a:r>
            <a:r>
              <a:rPr lang="en-US" sz="2000" b="0" u="none" dirty="0">
                <a:solidFill>
                  <a:srgbClr val="FF0000"/>
                </a:solidFill>
                <a:highlight>
                  <a:srgbClr val="FFFF00"/>
                </a:highlight>
                <a:latin typeface="Arial" panose="020B0604020202020204" pitchFamily="34" charset="0"/>
                <a:cs typeface="Arial" panose="020B0604020202020204" pitchFamily="34" charset="0"/>
              </a:rPr>
              <a:t>Official PCS Orders</a:t>
            </a:r>
            <a:r>
              <a:rPr lang="en-US" sz="2000" b="0" u="none" dirty="0">
                <a:solidFill>
                  <a:schemeClr val="tx1"/>
                </a:solidFill>
                <a:highlight>
                  <a:srgbClr val="FFFF00"/>
                </a:highlight>
                <a:latin typeface="Arial" panose="020B0604020202020204" pitchFamily="34" charset="0"/>
                <a:cs typeface="Arial" panose="020B0604020202020204" pitchFamily="34" charset="0"/>
              </a:rPr>
              <a:t> in your hands from </a:t>
            </a:r>
            <a:r>
              <a:rPr lang="en-US" sz="2000" b="0" u="none" dirty="0">
                <a:solidFill>
                  <a:srgbClr val="FF0000"/>
                </a:solidFill>
                <a:highlight>
                  <a:srgbClr val="FFFF00"/>
                </a:highlight>
                <a:latin typeface="Arial" panose="020B0604020202020204" pitchFamily="34" charset="0"/>
                <a:cs typeface="Arial" panose="020B0604020202020204" pitchFamily="34" charset="0"/>
              </a:rPr>
              <a:t>REASSIGNMENTS</a:t>
            </a:r>
            <a:r>
              <a:rPr lang="en-US" sz="2000" b="0" u="none" dirty="0">
                <a:solidFill>
                  <a:schemeClr val="tx1"/>
                </a:solidFill>
                <a:highlight>
                  <a:srgbClr val="FFFF00"/>
                </a:highlight>
                <a:latin typeface="Arial" panose="020B0604020202020204" pitchFamily="34" charset="0"/>
                <a:cs typeface="Arial" panose="020B0604020202020204" pitchFamily="34" charset="0"/>
              </a:rPr>
              <a:t>, </a:t>
            </a:r>
            <a:r>
              <a:rPr lang="en-US" sz="2000" b="0" u="none" dirty="0" err="1">
                <a:solidFill>
                  <a:schemeClr val="tx1"/>
                </a:solidFill>
                <a:highlight>
                  <a:srgbClr val="FFFF00"/>
                </a:highlight>
                <a:latin typeface="Arial" panose="020B0604020202020204" pitchFamily="34" charset="0"/>
                <a:cs typeface="Arial" panose="020B0604020202020204" pitchFamily="34" charset="0"/>
              </a:rPr>
              <a:t>Bldg</a:t>
            </a:r>
            <a:r>
              <a:rPr lang="en-US" sz="2000" b="0" u="none" dirty="0">
                <a:solidFill>
                  <a:schemeClr val="tx1"/>
                </a:solidFill>
                <a:highlight>
                  <a:srgbClr val="FFFF00"/>
                </a:highlight>
                <a:latin typeface="Arial" panose="020B0604020202020204" pitchFamily="34" charset="0"/>
                <a:cs typeface="Arial" panose="020B0604020202020204" pitchFamily="34" charset="0"/>
              </a:rPr>
              <a:t> 1 Pershing Rd, Rm 205, Fort Bliss, Texas, 79916, you have not been approved for Overseas Family Travel.</a:t>
            </a:r>
            <a:br>
              <a:rPr lang="en-US" sz="2000" b="0" u="none" dirty="0">
                <a:solidFill>
                  <a:schemeClr val="tx1"/>
                </a:solidFill>
                <a:latin typeface="Arial" panose="020B0604020202020204" pitchFamily="34" charset="0"/>
                <a:cs typeface="Arial" panose="020B0604020202020204" pitchFamily="34" charset="0"/>
              </a:rPr>
            </a:br>
            <a:r>
              <a:rPr lang="en-US" sz="2000" b="0" u="none" dirty="0">
                <a:solidFill>
                  <a:schemeClr val="tx1"/>
                </a:solidFill>
                <a:latin typeface="Arial" panose="020B0604020202020204" pitchFamily="34" charset="0"/>
                <a:cs typeface="Arial" panose="020B0604020202020204" pitchFamily="34" charset="0"/>
              </a:rPr>
              <a:t> </a:t>
            </a:r>
            <a:br>
              <a:rPr lang="en-US" sz="2000" b="0" u="none" dirty="0">
                <a:solidFill>
                  <a:schemeClr val="tx1"/>
                </a:solidFill>
                <a:latin typeface="Arial" panose="020B0604020202020204" pitchFamily="34" charset="0"/>
                <a:cs typeface="Arial" panose="020B0604020202020204" pitchFamily="34" charset="0"/>
              </a:rPr>
            </a:br>
            <a:r>
              <a:rPr lang="en-US" sz="2000" b="0" u="none" dirty="0">
                <a:solidFill>
                  <a:schemeClr val="tx1"/>
                </a:solidFill>
                <a:latin typeface="Arial" panose="020B0604020202020204" pitchFamily="34" charset="0"/>
                <a:cs typeface="Arial" panose="020B0604020202020204" pitchFamily="34" charset="0"/>
              </a:rPr>
              <a:t>That approval does not come from the EFMP Medical Office, it comes from the gaining installation overseas.  </a:t>
            </a:r>
            <a:br>
              <a:rPr lang="en-US" sz="2000" b="0" u="none" dirty="0">
                <a:latin typeface="Arial" panose="020B0604020202020204" pitchFamily="34" charset="0"/>
                <a:cs typeface="Arial" panose="020B0604020202020204" pitchFamily="34" charset="0"/>
              </a:rPr>
            </a:br>
            <a:br>
              <a:rPr lang="en-US" sz="2000" b="0" u="none" dirty="0">
                <a:latin typeface="Arial" panose="020B0604020202020204" pitchFamily="34" charset="0"/>
                <a:cs typeface="Arial" panose="020B0604020202020204" pitchFamily="34" charset="0"/>
              </a:rPr>
            </a:br>
            <a:br>
              <a:rPr lang="en-US" sz="2000" b="0" u="none" dirty="0">
                <a:latin typeface="Arial" panose="020B0604020202020204" pitchFamily="34" charset="0"/>
                <a:cs typeface="Arial" panose="020B0604020202020204" pitchFamily="34" charset="0"/>
              </a:rPr>
            </a:br>
            <a:r>
              <a:rPr lang="en-US" sz="2200" b="0" u="none" dirty="0">
                <a:latin typeface="Arial" panose="020B0604020202020204" pitchFamily="34" charset="0"/>
                <a:cs typeface="Arial" panose="020B0604020202020204" pitchFamily="34" charset="0"/>
              </a:rPr>
              <a:t>THANK YOU</a:t>
            </a:r>
            <a:endParaRPr lang="en-US" sz="2000" b="0" u="none" dirty="0">
              <a:solidFill>
                <a:srgbClr val="FF0000"/>
              </a:solidFill>
              <a:latin typeface="Times New Roman" panose="02020603050405020304" pitchFamily="18" charset="0"/>
              <a:cs typeface="Times New Roman" panose="02020603050405020304" pitchFamily="18" charset="0"/>
            </a:endParaRPr>
          </a:p>
          <a:p>
            <a:pPr algn="l"/>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11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BEE7-D556-FC69-A886-F487C4DB5423}"/>
              </a:ext>
            </a:extLst>
          </p:cNvPr>
          <p:cNvSpPr>
            <a:spLocks noGrp="1"/>
          </p:cNvSpPr>
          <p:nvPr>
            <p:ph type="title"/>
          </p:nvPr>
        </p:nvSpPr>
        <p:spPr>
          <a:xfrm>
            <a:off x="1043796" y="112143"/>
            <a:ext cx="7879421" cy="492443"/>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 </a:t>
            </a:r>
            <a:endParaRPr lang="en-US" sz="2800" dirty="0"/>
          </a:p>
        </p:txBody>
      </p:sp>
      <p:sp>
        <p:nvSpPr>
          <p:cNvPr id="3" name="Text Placeholder 2">
            <a:extLst>
              <a:ext uri="{FF2B5EF4-FFF2-40B4-BE49-F238E27FC236}">
                <a16:creationId xmlns:a16="http://schemas.microsoft.com/office/drawing/2014/main" id="{EB5BFEAB-6F1A-C827-BF06-FC9835E3DC90}"/>
              </a:ext>
            </a:extLst>
          </p:cNvPr>
          <p:cNvSpPr>
            <a:spLocks noGrp="1"/>
          </p:cNvSpPr>
          <p:nvPr>
            <p:ph type="body" idx="1"/>
          </p:nvPr>
        </p:nvSpPr>
        <p:spPr>
          <a:xfrm>
            <a:off x="220783" y="871267"/>
            <a:ext cx="8561070" cy="9110186"/>
          </a:xfrm>
        </p:spPr>
        <p:txBody>
          <a:bodyPr/>
          <a:lstStyle/>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r>
              <a:rPr lang="en-US" sz="2000" b="1" dirty="0">
                <a:solidFill>
                  <a:schemeClr val="tx1"/>
                </a:solidFill>
                <a:latin typeface="Arial" panose="020B0604020202020204" pitchFamily="34" charset="0"/>
                <a:cs typeface="Arial" panose="020B0604020202020204" pitchFamily="34" charset="0"/>
              </a:rPr>
              <a:t>For any questions or additional assistance please call the EFMP Front Desk @</a:t>
            </a:r>
            <a:br>
              <a:rPr lang="en-US" sz="2000" b="1" dirty="0">
                <a:solidFill>
                  <a:schemeClr val="tx1"/>
                </a:solidFill>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r>
              <a:rPr lang="en-US" sz="2000" b="1" dirty="0">
                <a:solidFill>
                  <a:srgbClr val="FF0000"/>
                </a:solidFill>
                <a:latin typeface="Arial" panose="020B0604020202020204" pitchFamily="34" charset="0"/>
                <a:cs typeface="Arial" panose="020B0604020202020204" pitchFamily="34" charset="0"/>
              </a:rPr>
              <a:t>(915) 742-3715</a:t>
            </a:r>
            <a:br>
              <a:rPr lang="en-US" sz="2000" b="1" dirty="0">
                <a:solidFill>
                  <a:schemeClr val="tx1"/>
                </a:solidFill>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The Medical EFMP Office is located on the 2nd Floor @ the Mendoza Family Clinic on Biggs Field: 11335 SSG Sims Street, Fort Bliss, Texas 79918. Our Office hours are as listed:</a:t>
            </a:r>
            <a:br>
              <a:rPr lang="en-US" sz="2000" b="1" dirty="0">
                <a:solidFill>
                  <a:schemeClr val="tx1"/>
                </a:solidFill>
                <a:latin typeface="Arial" panose="020B0604020202020204" pitchFamily="34" charset="0"/>
                <a:cs typeface="Arial" panose="020B0604020202020204" pitchFamily="34" charset="0"/>
              </a:rPr>
            </a:b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Monday </a:t>
            </a:r>
            <a:r>
              <a:rPr lang="en-US" sz="2000" b="1">
                <a:solidFill>
                  <a:schemeClr val="tx1"/>
                </a:solidFill>
                <a:latin typeface="Arial" panose="020B0604020202020204" pitchFamily="34" charset="0"/>
                <a:cs typeface="Arial" panose="020B0604020202020204" pitchFamily="34" charset="0"/>
              </a:rPr>
              <a:t>thru Thursday, 7:30 </a:t>
            </a:r>
            <a:r>
              <a:rPr lang="en-US" sz="2000" b="1" dirty="0">
                <a:solidFill>
                  <a:schemeClr val="tx1"/>
                </a:solidFill>
                <a:latin typeface="Arial" panose="020B0604020202020204" pitchFamily="34" charset="0"/>
                <a:cs typeface="Arial" panose="020B0604020202020204" pitchFamily="34" charset="0"/>
              </a:rPr>
              <a:t>a.m. – 3:30 p.m.</a:t>
            </a:r>
          </a:p>
          <a:p>
            <a:pPr algn="ctr"/>
            <a:r>
              <a:rPr lang="en-US" sz="2000" b="1" dirty="0">
                <a:solidFill>
                  <a:schemeClr val="tx1"/>
                </a:solidFill>
                <a:latin typeface="Arial" panose="020B0604020202020204" pitchFamily="34" charset="0"/>
                <a:cs typeface="Arial" panose="020B0604020202020204" pitchFamily="34" charset="0"/>
              </a:rPr>
              <a:t>Lunch is from Noon-1 p.m.</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Closed on Fridays for Admin and processing of packets.</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Closed on All Federal Holidays.</a:t>
            </a:r>
            <a:br>
              <a:rPr lang="en-US" sz="5400" b="1" dirty="0">
                <a:latin typeface="Arial" panose="020B0604020202020204" pitchFamily="34" charset="0"/>
                <a:cs typeface="Arial" panose="020B0604020202020204" pitchFamily="34" charset="0"/>
              </a:rPr>
            </a:br>
            <a:endParaRPr lang="en-US" sz="2000" u="none" dirty="0">
              <a:solidFill>
                <a:srgbClr val="FF0000"/>
              </a:solidFill>
              <a:latin typeface="Times New Roman" panose="02020603050405020304" pitchFamily="18" charset="0"/>
              <a:cs typeface="Times New Roman" panose="02020603050405020304" pitchFamily="18" charset="0"/>
            </a:endParaRPr>
          </a:p>
          <a:p>
            <a:pPr algn="l"/>
            <a:endParaRPr lang="en-US" sz="2000" u="none" dirty="0">
              <a:solidFill>
                <a:srgbClr val="FF0000"/>
              </a:solidFill>
              <a:latin typeface="Times New Roman" panose="02020603050405020304" pitchFamily="18" charset="0"/>
              <a:cs typeface="Times New Roman" panose="02020603050405020304" pitchFamily="18" charset="0"/>
            </a:endParaRPr>
          </a:p>
          <a:p>
            <a:pPr algn="l"/>
            <a:endParaRPr lang="en-US" sz="2000" u="none" dirty="0">
              <a:solidFill>
                <a:srgbClr val="FF0000"/>
              </a:solidFill>
              <a:latin typeface="Times New Roman" panose="02020603050405020304" pitchFamily="18" charset="0"/>
              <a:cs typeface="Times New Roman" panose="02020603050405020304" pitchFamily="18" charset="0"/>
            </a:endParaRPr>
          </a:p>
          <a:p>
            <a:pPr algn="l"/>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308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01B61-B547-60FB-4110-24D649715705}"/>
              </a:ext>
            </a:extLst>
          </p:cNvPr>
          <p:cNvSpPr>
            <a:spLocks noGrp="1"/>
          </p:cNvSpPr>
          <p:nvPr>
            <p:ph type="title"/>
          </p:nvPr>
        </p:nvSpPr>
        <p:spPr>
          <a:xfrm>
            <a:off x="1714214" y="120770"/>
            <a:ext cx="7067639" cy="448573"/>
          </a:xfrm>
        </p:spPr>
        <p:txBody>
          <a:bodyPr/>
          <a:lstStyle/>
          <a:p>
            <a:pPr algn="ctr" rtl="0"/>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Exceptional Family Member Program</a:t>
            </a:r>
            <a:b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37CA4B0-C9D7-E454-4CC3-2807C4E19B69}"/>
              </a:ext>
            </a:extLst>
          </p:cNvPr>
          <p:cNvSpPr>
            <a:spLocks noGrp="1"/>
          </p:cNvSpPr>
          <p:nvPr>
            <p:ph type="body" idx="1"/>
          </p:nvPr>
        </p:nvSpPr>
        <p:spPr>
          <a:xfrm>
            <a:off x="220783" y="957532"/>
            <a:ext cx="8561070" cy="5388678"/>
          </a:xfrm>
        </p:spPr>
        <p:txBody>
          <a:bodyPr/>
          <a:lstStyle/>
          <a:p>
            <a:pPr algn="ctr" rtl="0"/>
            <a:r>
              <a:rPr lang="en-US" sz="2400" u="none" dirty="0">
                <a:solidFill>
                  <a:srgbClr val="FF0000"/>
                </a:solidFill>
                <a:latin typeface="Times New Roman" panose="02020603050405020304" pitchFamily="18" charset="0"/>
                <a:cs typeface="Times New Roman" panose="02020603050405020304" pitchFamily="18" charset="0"/>
              </a:rPr>
              <a:t>AR 608-75</a:t>
            </a:r>
          </a:p>
          <a:p>
            <a:pPr lvl="0"/>
            <a:r>
              <a:rPr lang="en-US" sz="1800" u="none" dirty="0">
                <a:solidFill>
                  <a:schemeClr val="tx1"/>
                </a:solidFill>
                <a:latin typeface="Times New Roman" panose="02020603050405020304" pitchFamily="18" charset="0"/>
                <a:cs typeface="Times New Roman" panose="02020603050405020304" pitchFamily="18" charset="0"/>
              </a:rPr>
              <a:t>Overseas Screenings is a mandatory process required for all dependents on OCONUS PCS orders regardless of special needs.  </a:t>
            </a:r>
          </a:p>
          <a:p>
            <a:pPr lvl="0"/>
            <a:endParaRPr lang="en-US" sz="1800" u="none" dirty="0">
              <a:solidFill>
                <a:schemeClr val="tx1"/>
              </a:solidFill>
              <a:latin typeface="Times New Roman" panose="02020603050405020304" pitchFamily="18" charset="0"/>
              <a:cs typeface="Times New Roman" panose="02020603050405020304" pitchFamily="18" charset="0"/>
            </a:endParaRPr>
          </a:p>
          <a:p>
            <a:pPr lvl="0"/>
            <a:r>
              <a:rPr lang="en-US" sz="1800" u="none" dirty="0">
                <a:solidFill>
                  <a:schemeClr val="tx1"/>
                </a:solidFill>
                <a:latin typeface="Times New Roman" panose="02020603050405020304" pitchFamily="18" charset="0"/>
                <a:cs typeface="Times New Roman" panose="02020603050405020304" pitchFamily="18" charset="0"/>
              </a:rPr>
              <a:t> All SM that are taking family members with them will have to initiate the process through the new E-EFMP Link: </a:t>
            </a:r>
            <a:r>
              <a:rPr lang="en-US" sz="1800" u="none" dirty="0">
                <a:solidFill>
                  <a:schemeClr val="accent5"/>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https://efmp.army.mil/EnterpriseEfmp</a:t>
            </a:r>
            <a:endParaRPr lang="en-US" sz="1800" u="none" dirty="0">
              <a:solidFill>
                <a:schemeClr val="accent5"/>
              </a:solidFill>
              <a:latin typeface="Times New Roman" panose="02020603050405020304" pitchFamily="18" charset="0"/>
              <a:cs typeface="Times New Roman" panose="02020603050405020304" pitchFamily="18" charset="0"/>
            </a:endParaRPr>
          </a:p>
          <a:p>
            <a:pPr lvl="0"/>
            <a:r>
              <a:rPr lang="en-US" sz="1800" u="none" dirty="0">
                <a:solidFill>
                  <a:schemeClr val="tx1"/>
                </a:solidFill>
                <a:latin typeface="Times New Roman" panose="02020603050405020304" pitchFamily="18" charset="0"/>
                <a:cs typeface="Times New Roman" panose="02020603050405020304" pitchFamily="18" charset="0"/>
              </a:rPr>
              <a:t> </a:t>
            </a:r>
          </a:p>
          <a:p>
            <a:pPr lvl="0"/>
            <a:r>
              <a:rPr lang="en-US" sz="1800" u="none" dirty="0">
                <a:solidFill>
                  <a:schemeClr val="tx1"/>
                </a:solidFill>
                <a:latin typeface="Times New Roman" panose="02020603050405020304" pitchFamily="18" charset="0"/>
                <a:cs typeface="Times New Roman" panose="02020603050405020304" pitchFamily="18" charset="0"/>
              </a:rPr>
              <a:t>All family members will need to have an up-to-date physical within the last 12 months. If all of the family members medical care is off-post the </a:t>
            </a:r>
            <a:r>
              <a:rPr lang="en-US" sz="1800" u="none" dirty="0">
                <a:solidFill>
                  <a:srgbClr val="FF0000"/>
                </a:solidFill>
                <a:latin typeface="Times New Roman" panose="02020603050405020304" pitchFamily="18" charset="0"/>
                <a:cs typeface="Times New Roman" panose="02020603050405020304" pitchFamily="18" charset="0"/>
              </a:rPr>
              <a:t>EFMP provider </a:t>
            </a:r>
            <a:r>
              <a:rPr lang="en-US" sz="1800" u="none" dirty="0">
                <a:solidFill>
                  <a:schemeClr val="tx1"/>
                </a:solidFill>
                <a:latin typeface="Times New Roman" panose="02020603050405020304" pitchFamily="18" charset="0"/>
                <a:cs typeface="Times New Roman" panose="02020603050405020304" pitchFamily="18" charset="0"/>
              </a:rPr>
              <a:t>will need the last 5 yrs. of Medical Records and/or physical before he will start the EFMP screening process. </a:t>
            </a:r>
          </a:p>
          <a:p>
            <a:pPr lvl="0"/>
            <a:endParaRPr lang="en-US" sz="1800" u="none" dirty="0">
              <a:solidFill>
                <a:schemeClr val="tx1"/>
              </a:solidFill>
              <a:latin typeface="Times New Roman" panose="02020603050405020304" pitchFamily="18" charset="0"/>
              <a:cs typeface="Times New Roman" panose="02020603050405020304" pitchFamily="18" charset="0"/>
            </a:endParaRPr>
          </a:p>
          <a:p>
            <a:pPr lvl="0"/>
            <a:r>
              <a:rPr lang="en-US" sz="1800" u="none" dirty="0">
                <a:solidFill>
                  <a:srgbClr val="FF0000"/>
                </a:solidFill>
                <a:latin typeface="Times New Roman" panose="02020603050405020304" pitchFamily="18" charset="0"/>
                <a:cs typeface="Times New Roman" panose="02020603050405020304" pitchFamily="18" charset="0"/>
              </a:rPr>
              <a:t>DO NOT INITIATE THE PROCESS </a:t>
            </a:r>
            <a:r>
              <a:rPr lang="en-US" sz="1800" u="none" dirty="0">
                <a:solidFill>
                  <a:schemeClr val="tx1"/>
                </a:solidFill>
                <a:latin typeface="Times New Roman" panose="02020603050405020304" pitchFamily="18" charset="0"/>
                <a:cs typeface="Times New Roman" panose="02020603050405020304" pitchFamily="18" charset="0"/>
              </a:rPr>
              <a:t>until you have all medical records, physicals and opened referrals completed. </a:t>
            </a:r>
          </a:p>
          <a:p>
            <a:pPr lvl="0"/>
            <a:endParaRPr lang="en-US" sz="1800" u="none" dirty="0">
              <a:solidFill>
                <a:schemeClr val="tx1"/>
              </a:solidFill>
              <a:latin typeface="Times New Roman" panose="02020603050405020304" pitchFamily="18" charset="0"/>
              <a:cs typeface="Times New Roman" panose="02020603050405020304" pitchFamily="18" charset="0"/>
            </a:endParaRPr>
          </a:p>
          <a:p>
            <a:pPr lvl="0"/>
            <a:r>
              <a:rPr lang="en-US" sz="1800" u="none" dirty="0">
                <a:solidFill>
                  <a:schemeClr val="tx1"/>
                </a:solidFill>
                <a:latin typeface="Times New Roman" panose="02020603050405020304" pitchFamily="18" charset="0"/>
                <a:cs typeface="Times New Roman" panose="02020603050405020304" pitchFamily="18" charset="0"/>
              </a:rPr>
              <a:t>The </a:t>
            </a:r>
            <a:r>
              <a:rPr lang="en-US" sz="1800" u="none" dirty="0">
                <a:solidFill>
                  <a:srgbClr val="FF0000"/>
                </a:solidFill>
                <a:latin typeface="Times New Roman" panose="02020603050405020304" pitchFamily="18" charset="0"/>
                <a:cs typeface="Times New Roman" panose="02020603050405020304" pitchFamily="18" charset="0"/>
              </a:rPr>
              <a:t>EFMP screening </a:t>
            </a:r>
            <a:r>
              <a:rPr lang="en-US" sz="1800" u="none" dirty="0">
                <a:solidFill>
                  <a:schemeClr val="tx1"/>
                </a:solidFill>
                <a:latin typeface="Times New Roman" panose="02020603050405020304" pitchFamily="18" charset="0"/>
                <a:cs typeface="Times New Roman" panose="02020603050405020304" pitchFamily="18" charset="0"/>
              </a:rPr>
              <a:t>is not completed by your Primary Care Provider and your physical is not your screening. You will still need to initiate your Family Member Screening process thru the </a:t>
            </a:r>
            <a:r>
              <a:rPr lang="en-US" sz="1800" u="none" dirty="0">
                <a:solidFill>
                  <a:srgbClr val="FF0000"/>
                </a:solidFill>
                <a:latin typeface="Times New Roman" panose="02020603050405020304" pitchFamily="18" charset="0"/>
                <a:cs typeface="Times New Roman" panose="02020603050405020304" pitchFamily="18" charset="0"/>
              </a:rPr>
              <a:t>E-EFMP SITE</a:t>
            </a:r>
            <a:r>
              <a:rPr lang="en-US" sz="1800" u="none" dirty="0">
                <a:solidFill>
                  <a:schemeClr val="tx1"/>
                </a:solidFill>
                <a:latin typeface="Times New Roman" panose="02020603050405020304" pitchFamily="18" charset="0"/>
                <a:cs typeface="Times New Roman" panose="02020603050405020304" pitchFamily="18" charset="0"/>
              </a:rPr>
              <a:t>.</a:t>
            </a:r>
          </a:p>
          <a:p>
            <a:pPr algn="l" rtl="0"/>
            <a:endParaRPr lang="en-US" u="none" dirty="0">
              <a:solidFill>
                <a:srgbClr val="FF0000"/>
              </a:solidFill>
              <a:latin typeface="Times New Roman" panose="02020603050405020304" pitchFamily="18" charset="0"/>
              <a:cs typeface="Times New Roman" panose="02020603050405020304" pitchFamily="18" charset="0"/>
            </a:endParaRPr>
          </a:p>
          <a:p>
            <a:pPr algn="ctr" rtl="0"/>
            <a:endParaRPr lang="en-US" sz="2400" u="none" dirty="0">
              <a:solidFill>
                <a:srgbClr val="FF0000"/>
              </a:solidFill>
              <a:latin typeface="Times New Roman" panose="02020603050405020304" pitchFamily="18" charset="0"/>
              <a:cs typeface="Times New Roman" panose="02020603050405020304" pitchFamily="18" charset="0"/>
            </a:endParaRPr>
          </a:p>
          <a:p>
            <a:pPr algn="ctr" rtl="0"/>
            <a:endParaRPr lang="en-US" sz="2400" u="none"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002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71268"/>
            <a:ext cx="9066362" cy="5148532"/>
          </a:xfrm>
          <a:prstGeom prst="rect">
            <a:avLst/>
          </a:prstGeom>
        </p:spPr>
        <p:txBody>
          <a:bodyPr vert="horz" lIns="91440" tIns="45720" rIns="91440" bIns="45720" rtlCol="0">
            <a:normAutofit fontScale="25000" lnSpcReduction="20000"/>
          </a:bodyPr>
          <a:lst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lang="en-US" sz="8000" dirty="0">
                <a:solidFill>
                  <a:srgbClr val="FF0000"/>
                </a:solidFill>
                <a:latin typeface="Times New Roman" panose="02020603050405020304" pitchFamily="18" charset="0"/>
                <a:cs typeface="Times New Roman" panose="02020603050405020304" pitchFamily="18" charset="0"/>
              </a:rPr>
              <a:t>AR 608-75</a:t>
            </a:r>
          </a:p>
          <a:p>
            <a:pPr marL="0" marR="0" lvl="0" indent="0" algn="ctr" defTabSz="914400" rtl="0" eaLnBrk="1" fontAlgn="auto" latinLnBrk="0" hangingPunct="1">
              <a:lnSpc>
                <a:spcPct val="90000"/>
              </a:lnSpc>
              <a:spcBef>
                <a:spcPts val="1000"/>
              </a:spcBef>
              <a:spcAft>
                <a:spcPts val="0"/>
              </a:spcAft>
              <a:buClrTx/>
              <a:buSzTx/>
              <a:buNone/>
              <a:tabLst/>
              <a:defRPr/>
            </a:pPr>
            <a:r>
              <a:rPr lang="en-US" sz="2800" b="1" dirty="0">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90000"/>
              </a:lnSpc>
              <a:spcBef>
                <a:spcPts val="1000"/>
              </a:spcBef>
              <a:spcAft>
                <a:spcPts val="0"/>
              </a:spcAft>
              <a:buClrTx/>
              <a:buSzTx/>
              <a:buNone/>
              <a:tabLst/>
              <a:defRPr/>
            </a:pPr>
            <a:r>
              <a:rPr lang="en-US" sz="2800" b="1" dirty="0">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a:p>
            <a:pPr marL="173038" marR="0" lvl="0" indent="-173038"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lang="en-US" sz="2800"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8000" dirty="0">
                <a:solidFill>
                  <a:srgbClr val="FF0000"/>
                </a:solidFill>
                <a:latin typeface="Times New Roman" panose="02020603050405020304" pitchFamily="18" charset="0"/>
                <a:cs typeface="Times New Roman" panose="02020603050405020304" pitchFamily="18" charset="0"/>
              </a:rPr>
              <a:t>REFERRALS/Consults/Evaluations</a:t>
            </a:r>
            <a:r>
              <a:rPr lang="en-US" sz="8000" dirty="0">
                <a:latin typeface="Times New Roman" panose="02020603050405020304" pitchFamily="18" charset="0"/>
                <a:cs typeface="Times New Roman" panose="02020603050405020304" pitchFamily="18" charset="0"/>
              </a:rPr>
              <a:t> are the one thing that halts most families from completing their overseas screening process. </a:t>
            </a:r>
          </a:p>
          <a:p>
            <a:pPr marL="0" marR="0" lvl="0" indent="0" algn="l" defTabSz="914400" rtl="0" eaLnBrk="1" fontAlgn="auto" latinLnBrk="0" hangingPunct="1">
              <a:lnSpc>
                <a:spcPct val="90000"/>
              </a:lnSpc>
              <a:spcBef>
                <a:spcPts val="1000"/>
              </a:spcBef>
              <a:spcAft>
                <a:spcPts val="0"/>
              </a:spcAft>
              <a:buClrTx/>
              <a:buSzTx/>
              <a:buNone/>
              <a:tabLst/>
              <a:defRPr/>
            </a:pPr>
            <a:endParaRPr lang="en-US" sz="80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None/>
              <a:tabLst/>
              <a:defRPr/>
            </a:pPr>
            <a:r>
              <a:rPr lang="en-US" sz="8000" dirty="0">
                <a:latin typeface="Times New Roman" panose="02020603050405020304" pitchFamily="18" charset="0"/>
                <a:cs typeface="Times New Roman" panose="02020603050405020304" pitchFamily="18" charset="0"/>
              </a:rPr>
              <a:t>If the families have referrals that were put in by their Primary Care Providers, they can’t have those referrals closed because they are trying to go overseas. </a:t>
            </a:r>
          </a:p>
          <a:p>
            <a:pPr marL="0" marR="0" lvl="0" indent="0" algn="l" defTabSz="914400" rtl="0" eaLnBrk="1" fontAlgn="auto" latinLnBrk="0" hangingPunct="1">
              <a:lnSpc>
                <a:spcPct val="90000"/>
              </a:lnSpc>
              <a:spcBef>
                <a:spcPts val="1000"/>
              </a:spcBef>
              <a:spcAft>
                <a:spcPts val="0"/>
              </a:spcAft>
              <a:buClrTx/>
              <a:buSzTx/>
              <a:buNone/>
              <a:tabLst/>
              <a:defRPr/>
            </a:pPr>
            <a:br>
              <a:rPr lang="en-US" sz="8000" dirty="0">
                <a:latin typeface="Times New Roman" panose="02020603050405020304" pitchFamily="18" charset="0"/>
                <a:cs typeface="Times New Roman" panose="02020603050405020304" pitchFamily="18" charset="0"/>
              </a:rPr>
            </a:b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The patient </a:t>
            </a:r>
            <a:r>
              <a:rPr lang="en-US" sz="8000" dirty="0">
                <a:solidFill>
                  <a:srgbClr val="FF0000"/>
                </a:solidFill>
                <a:latin typeface="Times New Roman" panose="02020603050405020304" pitchFamily="18" charset="0"/>
                <a:cs typeface="Times New Roman" panose="02020603050405020304" pitchFamily="18" charset="0"/>
              </a:rPr>
              <a:t>HAS</a:t>
            </a:r>
            <a:r>
              <a:rPr lang="en-US" sz="8000" dirty="0">
                <a:latin typeface="Times New Roman" panose="02020603050405020304" pitchFamily="18" charset="0"/>
                <a:cs typeface="Times New Roman" panose="02020603050405020304" pitchFamily="18" charset="0"/>
              </a:rPr>
              <a:t> to go to the referral so that the diagnosis is addressed by the specialist. Overseas EFMP coordinators can see the same medical information that we see in our system. Open referrals are a </a:t>
            </a:r>
            <a:r>
              <a:rPr lang="en-US" sz="8000" dirty="0">
                <a:solidFill>
                  <a:srgbClr val="FF0000"/>
                </a:solidFill>
                <a:latin typeface="Times New Roman" panose="02020603050405020304" pitchFamily="18" charset="0"/>
                <a:cs typeface="Times New Roman" panose="02020603050405020304" pitchFamily="18" charset="0"/>
              </a:rPr>
              <a:t>halt</a:t>
            </a:r>
            <a:r>
              <a:rPr lang="en-US" sz="8000" dirty="0">
                <a:latin typeface="Times New Roman" panose="02020603050405020304" pitchFamily="18" charset="0"/>
                <a:cs typeface="Times New Roman" panose="02020603050405020304" pitchFamily="18" charset="0"/>
              </a:rPr>
              <a:t> for overseas processing.</a:t>
            </a:r>
          </a:p>
          <a:p>
            <a:pPr marL="0" marR="0" lvl="0" indent="0" algn="l" defTabSz="914400" rtl="0" eaLnBrk="1" fontAlgn="auto" latinLnBrk="0" hangingPunct="1">
              <a:lnSpc>
                <a:spcPct val="90000"/>
              </a:lnSpc>
              <a:spcBef>
                <a:spcPts val="1000"/>
              </a:spcBef>
              <a:spcAft>
                <a:spcPts val="0"/>
              </a:spcAft>
              <a:buClrTx/>
              <a:buSzTx/>
              <a:buNone/>
              <a:tabLst/>
              <a:defRPr/>
            </a:pPr>
            <a:br>
              <a:rPr lang="en-US" sz="8000" dirty="0">
                <a:latin typeface="Times New Roman" panose="02020603050405020304" pitchFamily="18" charset="0"/>
                <a:cs typeface="Times New Roman" panose="02020603050405020304" pitchFamily="18" charset="0"/>
              </a:rPr>
            </a:b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This usually costs families months of wait time to get in with the specialist. </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EFMP cannot make off-post providers put military families in a priority slot.</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You will have to wait until the off-post provider has an open appointment for your family member. So, act on the referrals as soon as you get them, </a:t>
            </a:r>
            <a:r>
              <a:rPr lang="en-US" sz="8000" dirty="0">
                <a:solidFill>
                  <a:srgbClr val="FF0000"/>
                </a:solidFill>
                <a:latin typeface="Times New Roman" panose="02020603050405020304" pitchFamily="18" charset="0"/>
                <a:cs typeface="Times New Roman" panose="02020603050405020304" pitchFamily="18" charset="0"/>
              </a:rPr>
              <a:t>DON’T WAIT.</a:t>
            </a:r>
          </a:p>
          <a:p>
            <a:pPr marL="0" marR="0" lvl="0" indent="0" algn="l" defTabSz="914400" rtl="0" eaLnBrk="1" fontAlgn="auto" latinLnBrk="0" hangingPunct="1">
              <a:lnSpc>
                <a:spcPct val="90000"/>
              </a:lnSpc>
              <a:spcBef>
                <a:spcPts val="1000"/>
              </a:spcBef>
              <a:spcAft>
                <a:spcPts val="0"/>
              </a:spcAft>
              <a:buClrTx/>
              <a:buSzTx/>
              <a:buNone/>
              <a:tabLst/>
              <a:defRPr/>
            </a:pPr>
            <a:endParaRPr lang="en-US" sz="2800" dirty="0">
              <a:solidFill>
                <a:sysClr val="windowText" lastClr="000000"/>
              </a:solidFil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sz="2800" dirty="0">
              <a:solidFill>
                <a:sysClr val="windowText" lastClr="000000"/>
              </a:solidFill>
            </a:endParaRPr>
          </a:p>
          <a:p>
            <a:pPr marL="173038" marR="0" lvl="0" indent="-173038" algn="ctr"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4700" u="sng" dirty="0">
                <a:solidFill>
                  <a:srgbClr val="FF0000"/>
                </a:solidFill>
              </a:rPr>
              <a:t>FAMILY TRAVEL IS NOT EFMP!!!</a:t>
            </a:r>
            <a:endParaRPr kumimoji="0" lang="en-US" sz="4700" i="0" u="sng" strike="noStrike" kern="1200" cap="none" spc="0" normalizeH="0" baseline="0" noProof="0" dirty="0">
              <a:ln>
                <a:noFill/>
              </a:ln>
              <a:solidFill>
                <a:srgbClr val="FF0000"/>
              </a:solidFill>
              <a:effectLst/>
              <a:uLnTx/>
              <a:uFillTx/>
            </a:endParaRPr>
          </a:p>
          <a:p>
            <a:pPr marL="173038" marR="0" lvl="0" indent="-173038"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sz="2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a:p>
            <a:pPr marL="173038" marR="0" lvl="0" indent="-173038"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Rectangle 2"/>
          <p:cNvSpPr txBox="1">
            <a:spLocks noChangeArrowheads="1"/>
          </p:cNvSpPr>
          <p:nvPr/>
        </p:nvSpPr>
        <p:spPr bwMode="gray">
          <a:xfrm>
            <a:off x="836761" y="87097"/>
            <a:ext cx="7955280" cy="480131"/>
          </a:xfrm>
          <a:prstGeom prst="rect">
            <a:avLst/>
          </a:prstGeom>
        </p:spPr>
        <p:txBody>
          <a:bodyPr vert="horz" lIns="182880" tIns="45720" rIns="91440" bIns="45720" rtlCol="0" anchor="t" anchorCtr="0">
            <a:norm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Exceptional Family Member Program</a:t>
            </a:r>
          </a:p>
        </p:txBody>
      </p:sp>
    </p:spTree>
    <p:extLst>
      <p:ext uri="{BB962C8B-B14F-4D97-AF65-F5344CB8AC3E}">
        <p14:creationId xmlns:p14="http://schemas.microsoft.com/office/powerpoint/2010/main" val="4345169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73679"/>
            <a:ext cx="853440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2286000" y="-5051783"/>
            <a:ext cx="7239000" cy="1297278"/>
          </a:xfrm>
          <a:prstGeom prst="rect">
            <a:avLst/>
          </a:prstGeom>
        </p:spPr>
        <p:txBody>
          <a:bodyPr wrap="square">
            <a:spAutoFit/>
          </a:bodyPr>
          <a:lstStyle/>
          <a:p>
            <a:pPr marL="2696210" marR="1916430" lvl="0" indent="-663575" algn="l" defTabSz="914400" rtl="0" eaLnBrk="1" fontAlgn="auto" latinLnBrk="0" hangingPunct="1">
              <a:lnSpc>
                <a:spcPct val="144800"/>
              </a:lnSpc>
              <a:spcBef>
                <a:spcPts val="100"/>
              </a:spcBef>
              <a:spcAft>
                <a:spcPts val="0"/>
              </a:spcAft>
              <a:buClrTx/>
              <a:buSzTx/>
              <a:buFontTx/>
              <a:buNone/>
              <a:tabLst/>
              <a:defRPr/>
            </a:pPr>
            <a:r>
              <a:rPr kumimoji="0" lang="en-US" sz="1800" b="1" i="0" u="none" strike="noStrike" kern="1200" cap="none" spc="-5" normalizeH="0" baseline="0" noProof="0" dirty="0">
                <a:ln>
                  <a:noFill/>
                </a:ln>
                <a:solidFill>
                  <a:prstClr val="black"/>
                </a:solidFill>
                <a:effectLst/>
                <a:uLnTx/>
                <a:uFillTx/>
                <a:latin typeface="Arial"/>
                <a:ea typeface="+mn-ea"/>
                <a:cs typeface="Arial"/>
              </a:rPr>
              <a:t>Army Community Service (ACS) </a:t>
            </a:r>
            <a:r>
              <a:rPr kumimoji="0" lang="en-US" sz="1800" b="1" i="0" u="none" strike="noStrike" kern="1200" cap="none" spc="-545" normalizeH="0" baseline="0" noProof="0" dirty="0">
                <a:ln>
                  <a:noFill/>
                </a:ln>
                <a:solidFill>
                  <a:prstClr val="black"/>
                </a:solidFill>
                <a:effectLst/>
                <a:uLnTx/>
                <a:uFillTx/>
                <a:latin typeface="Arial"/>
                <a:ea typeface="+mn-ea"/>
                <a:cs typeface="Arial"/>
              </a:rPr>
              <a:t> </a:t>
            </a:r>
            <a:r>
              <a:rPr kumimoji="0" lang="en-US" sz="1800" b="1" i="0" u="sng" strike="noStrike" kern="1200" cap="none" spc="-5" normalizeH="0" baseline="0" noProof="0" dirty="0">
                <a:ln>
                  <a:noFill/>
                </a:ln>
                <a:solidFill>
                  <a:prstClr val="black"/>
                </a:solidFill>
                <a:effectLst/>
                <a:uLnTx/>
                <a:uFill>
                  <a:solidFill>
                    <a:srgbClr val="000000"/>
                  </a:solidFill>
                </a:uFill>
                <a:latin typeface="Arial"/>
                <a:ea typeface="+mn-ea"/>
                <a:cs typeface="Arial"/>
              </a:rPr>
              <a:t>Relocation</a:t>
            </a:r>
            <a:r>
              <a:rPr kumimoji="0" lang="en-US" sz="1800" b="1" i="0" u="sng" strike="noStrike" kern="1200" cap="none" spc="0" normalizeH="0" baseline="0" noProof="0" dirty="0">
                <a:ln>
                  <a:noFill/>
                </a:ln>
                <a:solidFill>
                  <a:prstClr val="black"/>
                </a:solidFill>
                <a:effectLst/>
                <a:uLnTx/>
                <a:uFill>
                  <a:solidFill>
                    <a:srgbClr val="000000"/>
                  </a:solidFill>
                </a:uFill>
                <a:latin typeface="Arial"/>
                <a:ea typeface="+mn-ea"/>
                <a:cs typeface="Arial"/>
              </a:rPr>
              <a:t> </a:t>
            </a:r>
            <a:r>
              <a:rPr kumimoji="0" lang="en-US" sz="1800" b="1" i="0" u="sng" strike="noStrike" kern="1200" cap="none" spc="-5" normalizeH="0" baseline="0" noProof="0" dirty="0">
                <a:ln>
                  <a:noFill/>
                </a:ln>
                <a:solidFill>
                  <a:prstClr val="black"/>
                </a:solidFill>
                <a:effectLst/>
                <a:uLnTx/>
                <a:uFill>
                  <a:solidFill>
                    <a:srgbClr val="000000"/>
                  </a:solidFill>
                </a:uFill>
                <a:latin typeface="Arial"/>
                <a:ea typeface="+mn-ea"/>
                <a:cs typeface="Arial"/>
              </a:rPr>
              <a:t>Services</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4" name="object 4"/>
          <p:cNvSpPr txBox="1">
            <a:spLocks/>
          </p:cNvSpPr>
          <p:nvPr/>
        </p:nvSpPr>
        <p:spPr bwMode="gray">
          <a:xfrm>
            <a:off x="1319842" y="135687"/>
            <a:ext cx="6961515" cy="873957"/>
          </a:xfrm>
          <a:prstGeom prst="rect">
            <a:avLst/>
          </a:prstGeom>
        </p:spPr>
        <p:txBody>
          <a:bodyPr vert="horz" wrap="square" lIns="0" tIns="12065" rIns="0" bIns="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marL="12700">
              <a:lnSpc>
                <a:spcPct val="100000"/>
              </a:lnSpc>
              <a:spcBef>
                <a:spcPts val="95"/>
              </a:spcBef>
              <a:defRPr/>
            </a:pPr>
            <a:r>
              <a:rPr lang="en-US" dirty="0">
                <a:solidFill>
                  <a:schemeClr val="bg1"/>
                </a:solidFill>
              </a:rPr>
              <a:t>Exceptional Family Member Program (EFMP</a:t>
            </a:r>
            <a:r>
              <a:rPr lang="en-US" sz="2800" b="1" dirty="0">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AR 608-75</a:t>
            </a:r>
            <a:endParaRPr kumimoji="0" lang="en-US" sz="2800" b="1" i="0" u="none" strike="noStrike" kern="1200" cap="none" spc="-1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8A481DD4-EE08-435D-4C44-5A0F56D3F114}"/>
              </a:ext>
            </a:extLst>
          </p:cNvPr>
          <p:cNvSpPr txBox="1"/>
          <p:nvPr/>
        </p:nvSpPr>
        <p:spPr>
          <a:xfrm>
            <a:off x="69011" y="1216322"/>
            <a:ext cx="8781691" cy="3724096"/>
          </a:xfrm>
          <a:prstGeom prst="rect">
            <a:avLst/>
          </a:prstGeom>
          <a:noFill/>
        </p:spPr>
        <p:txBody>
          <a:bodyPr wrap="square">
            <a:spAutoFit/>
          </a:bodyPr>
          <a:lstStyle/>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2000" b="1" dirty="0">
                <a:latin typeface="Times New Roman" panose="02020603050405020304" pitchFamily="18" charset="0"/>
                <a:cs typeface="Times New Roman" panose="02020603050405020304" pitchFamily="18" charset="0"/>
              </a:rPr>
              <a:t>Those referrals also include </a:t>
            </a:r>
            <a:r>
              <a:rPr lang="en-US" sz="2000" b="1" dirty="0">
                <a:solidFill>
                  <a:srgbClr val="FF0000"/>
                </a:solidFill>
                <a:latin typeface="Times New Roman" panose="02020603050405020304" pitchFamily="18" charset="0"/>
                <a:cs typeface="Times New Roman" panose="02020603050405020304" pitchFamily="18" charset="0"/>
              </a:rPr>
              <a:t>Educational </a:t>
            </a:r>
            <a:r>
              <a:rPr lang="en-US" sz="2000" b="1" dirty="0">
                <a:latin typeface="Times New Roman" panose="02020603050405020304" pitchFamily="18" charset="0"/>
                <a:cs typeface="Times New Roman" panose="02020603050405020304" pitchFamily="18" charset="0"/>
              </a:rPr>
              <a:t>referrals for Speech/Occupational Therapy/Physical therapy. </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If your child has an IEP in school and is not enrolled in the EFMP program, we will need a </a:t>
            </a:r>
            <a:r>
              <a:rPr lang="en-US" sz="2000" b="1" dirty="0">
                <a:solidFill>
                  <a:srgbClr val="FF0000"/>
                </a:solidFill>
                <a:latin typeface="Times New Roman" panose="02020603050405020304" pitchFamily="18" charset="0"/>
                <a:cs typeface="Times New Roman" panose="02020603050405020304" pitchFamily="18" charset="0"/>
              </a:rPr>
              <a:t>DD Form 2792-1 </a:t>
            </a:r>
            <a:r>
              <a:rPr lang="en-US" sz="2000" b="1" dirty="0">
                <a:latin typeface="Times New Roman" panose="02020603050405020304" pitchFamily="18" charset="0"/>
                <a:cs typeface="Times New Roman" panose="02020603050405020304" pitchFamily="18" charset="0"/>
              </a:rPr>
              <a:t>completed by the school for an educational enrollment. We will also need a copy of the most recent </a:t>
            </a:r>
            <a:r>
              <a:rPr lang="en-US" sz="2000" b="1" dirty="0">
                <a:solidFill>
                  <a:srgbClr val="FF0000"/>
                </a:solidFill>
                <a:latin typeface="Times New Roman" panose="02020603050405020304" pitchFamily="18" charset="0"/>
                <a:cs typeface="Times New Roman" panose="02020603050405020304" pitchFamily="18" charset="0"/>
              </a:rPr>
              <a:t>IEP</a:t>
            </a:r>
            <a:r>
              <a:rPr lang="en-US" sz="2000" b="1" dirty="0">
                <a:latin typeface="Times New Roman" panose="02020603050405020304" pitchFamily="18" charset="0"/>
                <a:cs typeface="Times New Roman" panose="02020603050405020304" pitchFamily="18" charset="0"/>
              </a:rPr>
              <a:t> from the school. </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If your child is being seen by ECI, we will need an educational form completed by the ECI personnel. We will also need a copy of the most recent IFSP evaluation with that DD form </a:t>
            </a:r>
            <a:r>
              <a:rPr lang="en-US" sz="2000" b="1" dirty="0">
                <a:solidFill>
                  <a:srgbClr val="FF0000"/>
                </a:solidFill>
                <a:latin typeface="Times New Roman" panose="02020603050405020304" pitchFamily="18" charset="0"/>
                <a:cs typeface="Times New Roman" panose="02020603050405020304" pitchFamily="18" charset="0"/>
              </a:rPr>
              <a:t>2792-1</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58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915400" cy="5318379"/>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Tx/>
              <a:buNone/>
              <a:tabLst/>
              <a:defRPr/>
            </a:pPr>
            <a:r>
              <a:rPr lang="en-US" sz="2400" b="1" dirty="0">
                <a:solidFill>
                  <a:srgbClr val="FF0000"/>
                </a:solidFill>
                <a:latin typeface="Arial" panose="020B0604020202020204" pitchFamily="34" charset="0"/>
                <a:cs typeface="Arial" panose="020B0604020202020204" pitchFamily="34" charset="0"/>
              </a:rPr>
              <a:t>AR 608-75</a:t>
            </a:r>
          </a:p>
          <a:p>
            <a:pPr marL="0" marR="0" lvl="0" indent="0" algn="ctr" defTabSz="457200" rtl="0" eaLnBrk="1" fontAlgn="auto" latinLnBrk="0" hangingPunct="1">
              <a:lnSpc>
                <a:spcPct val="100000"/>
              </a:lnSpc>
              <a:spcBef>
                <a:spcPct val="20000"/>
              </a:spcBef>
              <a:spcAft>
                <a:spcPts val="600"/>
              </a:spcAft>
              <a:buClr>
                <a:srgbClr val="83992A"/>
              </a:buClr>
              <a:buSzPct val="115000"/>
              <a:buFontTx/>
              <a:buNone/>
              <a:tabLst/>
              <a:defRPr/>
            </a:pPr>
            <a:endPar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Arial" panose="020B0604020202020204" pitchFamily="34" charset="0"/>
              <a:buChar char="•"/>
              <a:tabLst/>
              <a:defRPr/>
            </a:pPr>
            <a:r>
              <a:rPr lang="en-US" sz="2000" b="1" dirty="0">
                <a:latin typeface="Times New Roman" panose="02020603050405020304" pitchFamily="18" charset="0"/>
                <a:cs typeface="Times New Roman" panose="02020603050405020304" pitchFamily="18" charset="0"/>
              </a:rPr>
              <a:t>If the family member is seen more than once a year by their PCM or is seeing a specialist, they need to be enrolled into the EFMP program. This includes spouses and the children of Active-Duty Soldiers. </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Now that we are using the new E-EFMP system but the process itself must be started by the Soldier. The SM needs to log onto the E-EFMP website and </a:t>
            </a:r>
            <a:r>
              <a:rPr lang="en-US" sz="2000" b="1" dirty="0">
                <a:solidFill>
                  <a:srgbClr val="FF0000"/>
                </a:solidFill>
                <a:latin typeface="Times New Roman" panose="02020603050405020304" pitchFamily="18" charset="0"/>
                <a:cs typeface="Times New Roman" panose="02020603050405020304" pitchFamily="18" charset="0"/>
              </a:rPr>
              <a:t>(https://efmp.army.mil/EnterpriseEfmp) </a:t>
            </a:r>
            <a:r>
              <a:rPr lang="en-US" sz="2000" b="1" dirty="0">
                <a:latin typeface="Times New Roman" panose="02020603050405020304" pitchFamily="18" charset="0"/>
                <a:cs typeface="Times New Roman" panose="02020603050405020304" pitchFamily="18" charset="0"/>
              </a:rPr>
              <a:t>and create a DS login if they don’t already have one (you can also use your CAC). The spouses should also create a DS login on the E-EFMP site. create a DS login if they don’t already have one (you can also use your CAC).</a:t>
            </a:r>
            <a:br>
              <a:rPr lang="en-US" sz="2000" b="1" dirty="0">
                <a:latin typeface="Times New Roman" panose="02020603050405020304" pitchFamily="18" charset="0"/>
                <a:cs typeface="Times New Roman" panose="02020603050405020304" pitchFamily="18" charset="0"/>
              </a:rPr>
            </a:b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The sponsor needs to log in and submit their Family Travel request, at that point that request goes to MPD to verify the family members as authorized dependents.</a:t>
            </a:r>
            <a:endPar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object 4"/>
          <p:cNvSpPr txBox="1">
            <a:spLocks/>
          </p:cNvSpPr>
          <p:nvPr/>
        </p:nvSpPr>
        <p:spPr bwMode="gray">
          <a:xfrm>
            <a:off x="947452" y="180289"/>
            <a:ext cx="8007570" cy="399981"/>
          </a:xfrm>
          <a:prstGeom prst="rect">
            <a:avLst/>
          </a:prstGeom>
        </p:spPr>
        <p:txBody>
          <a:bodyPr vert="horz" wrap="square" lIns="0" tIns="12065" rIns="0" bIns="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lvl="0" algn="ctr">
              <a:defRPr/>
            </a:pPr>
            <a:r>
              <a:rPr lang="en-US" dirty="0">
                <a:solidFill>
                  <a:schemeClr val="bg1"/>
                </a:solidFill>
              </a:rPr>
              <a:t>Exceptional Family Member Program </a:t>
            </a:r>
          </a:p>
        </p:txBody>
      </p:sp>
    </p:spTree>
    <p:extLst>
      <p:ext uri="{BB962C8B-B14F-4D97-AF65-F5344CB8AC3E}">
        <p14:creationId xmlns:p14="http://schemas.microsoft.com/office/powerpoint/2010/main" val="218569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DACD-3AE0-2171-D130-BBDC08CEA9C2}"/>
              </a:ext>
            </a:extLst>
          </p:cNvPr>
          <p:cNvSpPr>
            <a:spLocks noGrp="1"/>
          </p:cNvSpPr>
          <p:nvPr>
            <p:ph type="title"/>
          </p:nvPr>
        </p:nvSpPr>
        <p:spPr>
          <a:xfrm>
            <a:off x="983412" y="60386"/>
            <a:ext cx="7565366" cy="547496"/>
          </a:xfrm>
        </p:spPr>
        <p:txBody>
          <a:bodyPr/>
          <a:lstStyle/>
          <a:p>
            <a:pPr algn="ctr"/>
            <a:r>
              <a:rPr lang="en-US" sz="3200" dirty="0">
                <a:solidFill>
                  <a:schemeClr val="bg1"/>
                </a:solidFill>
                <a:latin typeface="Arial" panose="020B0604020202020204" pitchFamily="34" charset="0"/>
                <a:cs typeface="Arial" panose="020B0604020202020204" pitchFamily="34" charset="0"/>
              </a:rPr>
              <a:t>Exceptional Family Member Program</a:t>
            </a:r>
            <a:endParaRPr lang="en-US" sz="2800" dirty="0"/>
          </a:p>
        </p:txBody>
      </p:sp>
      <p:sp>
        <p:nvSpPr>
          <p:cNvPr id="3" name="Text Placeholder 2">
            <a:extLst>
              <a:ext uri="{FF2B5EF4-FFF2-40B4-BE49-F238E27FC236}">
                <a16:creationId xmlns:a16="http://schemas.microsoft.com/office/drawing/2014/main" id="{3A781BA3-A902-5DFE-6933-F966DBB6083C}"/>
              </a:ext>
            </a:extLst>
          </p:cNvPr>
          <p:cNvSpPr>
            <a:spLocks noGrp="1"/>
          </p:cNvSpPr>
          <p:nvPr>
            <p:ph type="body" idx="1"/>
          </p:nvPr>
        </p:nvSpPr>
        <p:spPr>
          <a:xfrm>
            <a:off x="60385" y="1017917"/>
            <a:ext cx="8971472" cy="4616648"/>
          </a:xfrm>
        </p:spPr>
        <p:txBody>
          <a:bodyPr/>
          <a:lstStyle/>
          <a:p>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u="none" dirty="0">
                <a:solidFill>
                  <a:schemeClr val="tx1"/>
                </a:solidFill>
                <a:latin typeface="Times New Roman" panose="02020603050405020304" pitchFamily="18" charset="0"/>
                <a:cs typeface="Times New Roman" panose="02020603050405020304" pitchFamily="18" charset="0"/>
              </a:rPr>
              <a:t>Once </a:t>
            </a:r>
            <a:r>
              <a:rPr lang="en-US" sz="2000" u="none" dirty="0">
                <a:solidFill>
                  <a:srgbClr val="FF0000"/>
                </a:solidFill>
                <a:latin typeface="Times New Roman" panose="02020603050405020304" pitchFamily="18" charset="0"/>
                <a:cs typeface="Times New Roman" panose="02020603050405020304" pitchFamily="18" charset="0"/>
              </a:rPr>
              <a:t>MPD</a:t>
            </a:r>
            <a:r>
              <a:rPr lang="en-US" sz="2000" u="none" dirty="0">
                <a:solidFill>
                  <a:schemeClr val="tx1"/>
                </a:solidFill>
                <a:latin typeface="Times New Roman" panose="02020603050405020304" pitchFamily="18" charset="0"/>
                <a:cs typeface="Times New Roman" panose="02020603050405020304" pitchFamily="18" charset="0"/>
              </a:rPr>
              <a:t> has processed the DA Form 5888, they send the completed form to the E-EFMP dashboard. At that point, we will review the DA form 5888 with the 7246 and forward both to our EFMP provider to review for screening.</a:t>
            </a:r>
          </a:p>
          <a:p>
            <a:br>
              <a:rPr lang="en-US" sz="2000" u="none" dirty="0">
                <a:solidFill>
                  <a:schemeClr val="tx1"/>
                </a:solidFill>
                <a:latin typeface="Times New Roman" panose="02020603050405020304" pitchFamily="18" charset="0"/>
                <a:cs typeface="Times New Roman" panose="02020603050405020304" pitchFamily="18" charset="0"/>
              </a:rPr>
            </a:br>
            <a:r>
              <a:rPr lang="en-US" sz="2000" u="none" dirty="0">
                <a:solidFill>
                  <a:schemeClr val="tx1"/>
                </a:solidFill>
                <a:latin typeface="Times New Roman" panose="02020603050405020304" pitchFamily="18" charset="0"/>
                <a:cs typeface="Times New Roman" panose="02020603050405020304" pitchFamily="18" charset="0"/>
              </a:rPr>
              <a:t>This is point when the review </a:t>
            </a:r>
            <a:r>
              <a:rPr lang="en-US" sz="2000" u="none" dirty="0">
                <a:solidFill>
                  <a:srgbClr val="FF0000"/>
                </a:solidFill>
                <a:latin typeface="Times New Roman" panose="02020603050405020304" pitchFamily="18" charset="0"/>
                <a:cs typeface="Times New Roman" panose="02020603050405020304" pitchFamily="18" charset="0"/>
              </a:rPr>
              <a:t>STOPS</a:t>
            </a:r>
            <a:r>
              <a:rPr lang="en-US" sz="2000" u="none" dirty="0">
                <a:solidFill>
                  <a:schemeClr val="tx1"/>
                </a:solidFill>
                <a:latin typeface="Times New Roman" panose="02020603050405020304" pitchFamily="18" charset="0"/>
                <a:cs typeface="Times New Roman" panose="02020603050405020304" pitchFamily="18" charset="0"/>
              </a:rPr>
              <a:t> if all of the documentation is not present i.e. Physicals/Medical Records/Genesis Registration. </a:t>
            </a:r>
            <a:br>
              <a:rPr lang="en-US" sz="2000" u="none" dirty="0">
                <a:solidFill>
                  <a:schemeClr val="tx1"/>
                </a:solidFill>
                <a:latin typeface="Times New Roman" panose="02020603050405020304" pitchFamily="18" charset="0"/>
                <a:cs typeface="Times New Roman" panose="02020603050405020304" pitchFamily="18" charset="0"/>
              </a:rPr>
            </a:br>
            <a:br>
              <a:rPr lang="en-US" sz="2000" u="none" dirty="0">
                <a:solidFill>
                  <a:schemeClr val="tx1"/>
                </a:solidFill>
                <a:latin typeface="Times New Roman" panose="02020603050405020304" pitchFamily="18" charset="0"/>
                <a:cs typeface="Times New Roman" panose="02020603050405020304" pitchFamily="18" charset="0"/>
              </a:rPr>
            </a:br>
            <a:r>
              <a:rPr lang="en-US" sz="2000" u="none" dirty="0">
                <a:solidFill>
                  <a:schemeClr val="tx1"/>
                </a:solidFill>
                <a:latin typeface="Times New Roman" panose="02020603050405020304" pitchFamily="18" charset="0"/>
                <a:cs typeface="Times New Roman" panose="02020603050405020304" pitchFamily="18" charset="0"/>
              </a:rPr>
              <a:t>If all the required documents are available, the EFMP provider will contact the spouse and proceed with the Family Travel Screening. If any opened referrals are found during the screening the process, </a:t>
            </a:r>
            <a:r>
              <a:rPr lang="en-US" sz="2000" u="none" dirty="0">
                <a:solidFill>
                  <a:srgbClr val="FF0000"/>
                </a:solidFill>
                <a:latin typeface="Times New Roman" panose="02020603050405020304" pitchFamily="18" charset="0"/>
                <a:cs typeface="Times New Roman" panose="02020603050405020304" pitchFamily="18" charset="0"/>
              </a:rPr>
              <a:t>STOPS</a:t>
            </a:r>
            <a:r>
              <a:rPr lang="en-US" sz="2000" u="none" dirty="0">
                <a:solidFill>
                  <a:schemeClr val="tx1"/>
                </a:solidFill>
                <a:latin typeface="Times New Roman" panose="02020603050405020304" pitchFamily="18" charset="0"/>
                <a:cs typeface="Times New Roman" panose="02020603050405020304" pitchFamily="18" charset="0"/>
              </a:rPr>
              <a:t>. The screening will continue once the referrals are processed and a DD Form 2792 is completed by the provider that evaluated/completed the referral.</a:t>
            </a:r>
          </a:p>
        </p:txBody>
      </p:sp>
    </p:spTree>
    <p:extLst>
      <p:ext uri="{BB962C8B-B14F-4D97-AF65-F5344CB8AC3E}">
        <p14:creationId xmlns:p14="http://schemas.microsoft.com/office/powerpoint/2010/main" val="716689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EC54-7626-40ED-5D79-1D9340648B1E}"/>
              </a:ext>
            </a:extLst>
          </p:cNvPr>
          <p:cNvSpPr>
            <a:spLocks noGrp="1"/>
          </p:cNvSpPr>
          <p:nvPr>
            <p:ph type="title"/>
          </p:nvPr>
        </p:nvSpPr>
        <p:spPr>
          <a:xfrm>
            <a:off x="1095555" y="129396"/>
            <a:ext cx="7306573" cy="474453"/>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a:t>
            </a:r>
            <a:endParaRPr lang="en-US" sz="28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BB1B3FF-02D9-302C-EA46-D7E391604897}"/>
              </a:ext>
            </a:extLst>
          </p:cNvPr>
          <p:cNvSpPr>
            <a:spLocks noGrp="1"/>
          </p:cNvSpPr>
          <p:nvPr>
            <p:ph type="body" idx="1"/>
          </p:nvPr>
        </p:nvSpPr>
        <p:spPr>
          <a:xfrm>
            <a:off x="77638" y="855685"/>
            <a:ext cx="8957180" cy="5640649"/>
          </a:xfrm>
        </p:spPr>
        <p:txBody>
          <a:bodyPr/>
          <a:lstStyle/>
          <a:p>
            <a:r>
              <a:rPr lang="en-US" u="none" dirty="0">
                <a:solidFill>
                  <a:srgbClr val="FF0000"/>
                </a:solidFill>
                <a:latin typeface="Times New Roman" panose="02020603050405020304" pitchFamily="18" charset="0"/>
                <a:cs typeface="Times New Roman" panose="02020603050405020304" pitchFamily="18" charset="0"/>
              </a:rPr>
              <a:t>				AR 608-75</a:t>
            </a:r>
            <a:endParaRPr lang="en-US" u="none" dirty="0">
              <a:latin typeface="Times New Roman" panose="02020603050405020304" pitchFamily="18" charset="0"/>
              <a:cs typeface="Times New Roman" panose="02020603050405020304" pitchFamily="18" charset="0"/>
            </a:endParaRPr>
          </a:p>
          <a:p>
            <a:r>
              <a:rPr lang="en-US" u="none" dirty="0">
                <a:latin typeface="Times New Roman" panose="02020603050405020304" pitchFamily="18" charset="0"/>
                <a:cs typeface="Times New Roman" panose="02020603050405020304" pitchFamily="18" charset="0"/>
              </a:rPr>
              <a:t> </a:t>
            </a:r>
            <a:r>
              <a:rPr lang="en-US" u="none" dirty="0">
                <a:solidFill>
                  <a:schemeClr val="tx1"/>
                </a:solidFill>
                <a:latin typeface="Times New Roman" panose="02020603050405020304" pitchFamily="18" charset="0"/>
                <a:cs typeface="Times New Roman" panose="02020603050405020304" pitchFamily="18" charset="0"/>
              </a:rPr>
              <a:t>If your family members are located somewhere other than Fort Bliss, you will need to initiate the process at </a:t>
            </a:r>
            <a:r>
              <a:rPr lang="en-US" u="none" dirty="0">
                <a:solidFill>
                  <a:srgbClr val="FF0000"/>
                </a:solidFill>
                <a:latin typeface="Times New Roman" panose="02020603050405020304" pitchFamily="18" charset="0"/>
                <a:cs typeface="Times New Roman" panose="02020603050405020304" pitchFamily="18" charset="0"/>
              </a:rPr>
              <a:t>their closest  Army EFMP office</a:t>
            </a:r>
            <a:r>
              <a:rPr lang="en-US" u="none" dirty="0">
                <a:latin typeface="Times New Roman" panose="02020603050405020304" pitchFamily="18" charset="0"/>
                <a:cs typeface="Times New Roman" panose="02020603050405020304" pitchFamily="18" charset="0"/>
              </a:rPr>
              <a:t> </a:t>
            </a:r>
            <a:r>
              <a:rPr lang="en-US" u="none" dirty="0">
                <a:solidFill>
                  <a:schemeClr val="tx1"/>
                </a:solidFill>
                <a:latin typeface="Times New Roman" panose="02020603050405020304" pitchFamily="18" charset="0"/>
                <a:cs typeface="Times New Roman" panose="02020603050405020304" pitchFamily="18" charset="0"/>
              </a:rPr>
              <a:t>through E-EFMP.</a:t>
            </a:r>
            <a:br>
              <a:rPr lang="en-US" u="none" dirty="0">
                <a:latin typeface="Times New Roman" panose="02020603050405020304" pitchFamily="18" charset="0"/>
                <a:cs typeface="Times New Roman" panose="02020603050405020304" pitchFamily="18" charset="0"/>
              </a:rPr>
            </a:br>
            <a:endParaRPr lang="en-US" u="none" dirty="0">
              <a:latin typeface="Times New Roman" panose="02020603050405020304" pitchFamily="18" charset="0"/>
              <a:cs typeface="Times New Roman" panose="02020603050405020304" pitchFamily="18" charset="0"/>
            </a:endParaRPr>
          </a:p>
          <a:p>
            <a:br>
              <a:rPr lang="en-US" u="none" dirty="0">
                <a:latin typeface="Times New Roman" panose="02020603050405020304" pitchFamily="18" charset="0"/>
                <a:cs typeface="Times New Roman" panose="02020603050405020304" pitchFamily="18" charset="0"/>
              </a:rPr>
            </a:br>
            <a:r>
              <a:rPr lang="en-US" u="none" dirty="0">
                <a:solidFill>
                  <a:schemeClr val="tx1"/>
                </a:solidFill>
                <a:latin typeface="Times New Roman" panose="02020603050405020304" pitchFamily="18" charset="0"/>
                <a:cs typeface="Times New Roman" panose="02020603050405020304" pitchFamily="18" charset="0"/>
              </a:rPr>
              <a:t>When you start the process for your Family Member Screening and it asks for location, please input the location where your family members are located. If you put Fort Bliss, the packet will sit in the wrong </a:t>
            </a:r>
            <a:r>
              <a:rPr lang="en-US" u="none" dirty="0" err="1">
                <a:solidFill>
                  <a:schemeClr val="tx1"/>
                </a:solidFill>
                <a:latin typeface="Times New Roman" panose="02020603050405020304" pitchFamily="18" charset="0"/>
                <a:cs typeface="Times New Roman" panose="02020603050405020304" pitchFamily="18" charset="0"/>
              </a:rPr>
              <a:t>queu</a:t>
            </a:r>
            <a:r>
              <a:rPr lang="en-US" u="none" dirty="0">
                <a:solidFill>
                  <a:schemeClr val="tx1"/>
                </a:solidFill>
                <a:latin typeface="Times New Roman" panose="02020603050405020304" pitchFamily="18" charset="0"/>
                <a:cs typeface="Times New Roman" panose="02020603050405020304" pitchFamily="18" charset="0"/>
              </a:rPr>
              <a:t>. As stated previously, the process must be initiated where the family members are located not where the SM is located.</a:t>
            </a:r>
            <a:br>
              <a:rPr lang="en-US" u="none" dirty="0">
                <a:solidFill>
                  <a:schemeClr val="tx1"/>
                </a:solidFill>
                <a:latin typeface="Times New Roman" panose="02020603050405020304" pitchFamily="18" charset="0"/>
                <a:cs typeface="Times New Roman" panose="02020603050405020304" pitchFamily="18" charset="0"/>
              </a:rPr>
            </a:br>
            <a:br>
              <a:rPr lang="en-US" u="none" dirty="0">
                <a:solidFill>
                  <a:schemeClr val="tx1"/>
                </a:solidFill>
                <a:latin typeface="Times New Roman" panose="02020603050405020304" pitchFamily="18" charset="0"/>
                <a:cs typeface="Times New Roman" panose="02020603050405020304" pitchFamily="18" charset="0"/>
              </a:rPr>
            </a:br>
            <a:r>
              <a:rPr lang="en-US" u="none" dirty="0">
                <a:solidFill>
                  <a:schemeClr val="tx1"/>
                </a:solidFill>
                <a:latin typeface="Times New Roman" panose="02020603050405020304" pitchFamily="18" charset="0"/>
                <a:cs typeface="Times New Roman" panose="02020603050405020304" pitchFamily="18" charset="0"/>
              </a:rPr>
              <a:t>This will slow down your process if not initiated at the right location.</a:t>
            </a:r>
          </a:p>
          <a:p>
            <a:br>
              <a:rPr lang="en-US" u="none" dirty="0">
                <a:latin typeface="Times New Roman" panose="02020603050405020304" pitchFamily="18" charset="0"/>
                <a:cs typeface="Times New Roman" panose="02020603050405020304" pitchFamily="18" charset="0"/>
              </a:rPr>
            </a:br>
            <a:r>
              <a:rPr lang="en-US" u="none" dirty="0">
                <a:solidFill>
                  <a:schemeClr val="tx1"/>
                </a:solidFill>
                <a:latin typeface="Times New Roman" panose="02020603050405020304" pitchFamily="18" charset="0"/>
                <a:cs typeface="Times New Roman" panose="02020603050405020304" pitchFamily="18" charset="0"/>
              </a:rPr>
              <a:t>Since everything is now </a:t>
            </a:r>
            <a:r>
              <a:rPr lang="en-US" u="none" dirty="0">
                <a:solidFill>
                  <a:srgbClr val="FF0000"/>
                </a:solidFill>
                <a:latin typeface="Times New Roman" panose="02020603050405020304" pitchFamily="18" charset="0"/>
                <a:cs typeface="Times New Roman" panose="02020603050405020304" pitchFamily="18" charset="0"/>
              </a:rPr>
              <a:t>electronically processed, </a:t>
            </a:r>
            <a:r>
              <a:rPr lang="en-US" u="none" dirty="0">
                <a:solidFill>
                  <a:schemeClr val="tx1"/>
                </a:solidFill>
                <a:latin typeface="Times New Roman" panose="02020603050405020304" pitchFamily="18" charset="0"/>
                <a:cs typeface="Times New Roman" panose="02020603050405020304" pitchFamily="18" charset="0"/>
              </a:rPr>
              <a:t>the sponsor can now follow along with the paperwork as it is being processed. You will be able to see when the Case Coordinators have started working on your packet, when your packets are being reviewed by the </a:t>
            </a:r>
            <a:r>
              <a:rPr lang="en-US" u="none" dirty="0">
                <a:solidFill>
                  <a:srgbClr val="FF0000"/>
                </a:solidFill>
                <a:latin typeface="Times New Roman" panose="02020603050405020304" pitchFamily="18" charset="0"/>
                <a:cs typeface="Times New Roman" panose="02020603050405020304" pitchFamily="18" charset="0"/>
              </a:rPr>
              <a:t>provider</a:t>
            </a:r>
            <a:r>
              <a:rPr lang="en-US" u="none" dirty="0">
                <a:solidFill>
                  <a:schemeClr val="tx1"/>
                </a:solidFill>
                <a:latin typeface="Times New Roman" panose="02020603050405020304" pitchFamily="18" charset="0"/>
                <a:cs typeface="Times New Roman" panose="02020603050405020304" pitchFamily="18" charset="0"/>
              </a:rPr>
              <a:t>, when your packet goes to </a:t>
            </a:r>
            <a:r>
              <a:rPr lang="en-US" u="none" dirty="0">
                <a:solidFill>
                  <a:srgbClr val="FF0000"/>
                </a:solidFill>
                <a:latin typeface="Times New Roman" panose="02020603050405020304" pitchFamily="18" charset="0"/>
                <a:cs typeface="Times New Roman" panose="02020603050405020304" pitchFamily="18" charset="0"/>
              </a:rPr>
              <a:t>region</a:t>
            </a:r>
            <a:r>
              <a:rPr lang="en-US" u="none" dirty="0">
                <a:solidFill>
                  <a:schemeClr val="tx1"/>
                </a:solidFill>
                <a:latin typeface="Times New Roman" panose="02020603050405020304" pitchFamily="18" charset="0"/>
                <a:cs typeface="Times New Roman" panose="02020603050405020304" pitchFamily="18" charset="0"/>
              </a:rPr>
              <a:t> and when it is forwarded for </a:t>
            </a:r>
            <a:r>
              <a:rPr lang="en-US" u="none" dirty="0">
                <a:solidFill>
                  <a:srgbClr val="FF0000"/>
                </a:solidFill>
                <a:latin typeface="Times New Roman" panose="02020603050405020304" pitchFamily="18" charset="0"/>
                <a:cs typeface="Times New Roman" panose="02020603050405020304" pitchFamily="18" charset="0"/>
              </a:rPr>
              <a:t>Overseas review</a:t>
            </a:r>
            <a:r>
              <a:rPr lang="en-US" u="none" dirty="0">
                <a:solidFill>
                  <a:schemeClr val="tx1"/>
                </a:solidFill>
                <a:latin typeface="Times New Roman" panose="02020603050405020304" pitchFamily="18" charset="0"/>
                <a:cs typeface="Times New Roman" panose="02020603050405020304" pitchFamily="18" charset="0"/>
              </a:rPr>
              <a:t>.</a:t>
            </a:r>
          </a:p>
          <a:p>
            <a:endParaRPr lang="en-US" u="none" dirty="0">
              <a:latin typeface="Times New Roman" panose="02020603050405020304" pitchFamily="18" charset="0"/>
              <a:cs typeface="Times New Roman" panose="02020603050405020304" pitchFamily="18" charset="0"/>
            </a:endParaRPr>
          </a:p>
          <a:p>
            <a:br>
              <a:rPr lang="en-US" u="none" dirty="0">
                <a:latin typeface="Times New Roman" panose="02020603050405020304" pitchFamily="18" charset="0"/>
                <a:cs typeface="Times New Roman" panose="02020603050405020304" pitchFamily="18" charset="0"/>
              </a:rPr>
            </a:br>
            <a:r>
              <a:rPr lang="en-US" u="none" dirty="0">
                <a:solidFill>
                  <a:schemeClr val="tx1"/>
                </a:solidFill>
                <a:latin typeface="Times New Roman" panose="02020603050405020304" pitchFamily="18" charset="0"/>
                <a:cs typeface="Times New Roman" panose="02020603050405020304" pitchFamily="18" charset="0"/>
              </a:rPr>
              <a:t>You won’t need to come into the EFMP office for a status check</a:t>
            </a:r>
            <a:r>
              <a:rPr lang="en-US" b="0" u="none" dirty="0">
                <a:solidFill>
                  <a:schemeClr val="tx1"/>
                </a:solidFill>
                <a:latin typeface="Times New Roman" panose="02020603050405020304" pitchFamily="18" charset="0"/>
                <a:cs typeface="Times New Roman" panose="02020603050405020304" pitchFamily="18" charset="0"/>
              </a:rPr>
              <a:t>, it is all on your </a:t>
            </a:r>
            <a:r>
              <a:rPr lang="en-US" u="none" dirty="0">
                <a:solidFill>
                  <a:srgbClr val="FF0000"/>
                </a:solidFill>
                <a:latin typeface="Times New Roman" panose="02020603050405020304" pitchFamily="18" charset="0"/>
                <a:cs typeface="Times New Roman" panose="02020603050405020304" pitchFamily="18" charset="0"/>
              </a:rPr>
              <a:t>E-EFMP account</a:t>
            </a:r>
            <a:r>
              <a:rPr lang="en-US" b="0" u="none"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872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813A-1271-EBFC-3F14-07877ABDE8A4}"/>
              </a:ext>
            </a:extLst>
          </p:cNvPr>
          <p:cNvSpPr>
            <a:spLocks noGrp="1"/>
          </p:cNvSpPr>
          <p:nvPr>
            <p:ph type="title"/>
          </p:nvPr>
        </p:nvSpPr>
        <p:spPr>
          <a:xfrm>
            <a:off x="1086928" y="163902"/>
            <a:ext cx="7246189" cy="396815"/>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 </a:t>
            </a:r>
            <a:endParaRPr lang="en-US" sz="2800" dirty="0"/>
          </a:p>
        </p:txBody>
      </p:sp>
      <p:sp>
        <p:nvSpPr>
          <p:cNvPr id="3" name="Text Placeholder 2">
            <a:extLst>
              <a:ext uri="{FF2B5EF4-FFF2-40B4-BE49-F238E27FC236}">
                <a16:creationId xmlns:a16="http://schemas.microsoft.com/office/drawing/2014/main" id="{CCCCFAAE-326D-AFD5-BAF2-EFB152FD523A}"/>
              </a:ext>
            </a:extLst>
          </p:cNvPr>
          <p:cNvSpPr>
            <a:spLocks noGrp="1"/>
          </p:cNvSpPr>
          <p:nvPr>
            <p:ph type="body" idx="1"/>
          </p:nvPr>
        </p:nvSpPr>
        <p:spPr>
          <a:xfrm>
            <a:off x="69012" y="805327"/>
            <a:ext cx="8911086" cy="4957118"/>
          </a:xfrm>
        </p:spPr>
        <p:txBody>
          <a:bodyPr/>
          <a:lstStyle/>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l"/>
            <a:r>
              <a:rPr lang="en-US" sz="2000" u="none" dirty="0">
                <a:solidFill>
                  <a:schemeClr val="tx1"/>
                </a:solidFill>
                <a:latin typeface="Times New Roman" panose="02020603050405020304" pitchFamily="18" charset="0"/>
                <a:cs typeface="Times New Roman" panose="02020603050405020304" pitchFamily="18" charset="0"/>
              </a:rPr>
              <a:t>The E-EFMP process is not an overnight process.</a:t>
            </a:r>
          </a:p>
          <a:p>
            <a:pPr algn="l"/>
            <a:r>
              <a:rPr lang="en-US" sz="2000" u="none" dirty="0">
                <a:solidFill>
                  <a:schemeClr val="tx1"/>
                </a:solidFill>
                <a:latin typeface="Times New Roman" panose="02020603050405020304" pitchFamily="18" charset="0"/>
                <a:cs typeface="Times New Roman" panose="02020603050405020304" pitchFamily="18" charset="0"/>
              </a:rPr>
              <a:t> </a:t>
            </a:r>
            <a:br>
              <a:rPr lang="en-US" sz="2000" u="none" dirty="0">
                <a:solidFill>
                  <a:schemeClr val="tx1"/>
                </a:solidFill>
                <a:latin typeface="Times New Roman" panose="02020603050405020304" pitchFamily="18" charset="0"/>
                <a:cs typeface="Times New Roman" panose="02020603050405020304" pitchFamily="18" charset="0"/>
              </a:rPr>
            </a:br>
            <a:r>
              <a:rPr lang="en-US" sz="2000" u="none" dirty="0">
                <a:solidFill>
                  <a:schemeClr val="tx1"/>
                </a:solidFill>
                <a:latin typeface="Times New Roman" panose="02020603050405020304" pitchFamily="18" charset="0"/>
                <a:cs typeface="Times New Roman" panose="02020603050405020304" pitchFamily="18" charset="0"/>
              </a:rPr>
              <a:t>The Fort Bliss EFMP office has </a:t>
            </a:r>
            <a:r>
              <a:rPr lang="en-US" sz="2000" u="none" dirty="0">
                <a:solidFill>
                  <a:srgbClr val="FF0000"/>
                </a:solidFill>
                <a:latin typeface="Times New Roman" panose="02020603050405020304" pitchFamily="18" charset="0"/>
                <a:cs typeface="Times New Roman" panose="02020603050405020304" pitchFamily="18" charset="0"/>
              </a:rPr>
              <a:t>10 business days </a:t>
            </a:r>
            <a:r>
              <a:rPr lang="en-US" sz="2000" u="none" dirty="0">
                <a:solidFill>
                  <a:schemeClr val="tx1"/>
                </a:solidFill>
                <a:latin typeface="Times New Roman" panose="02020603050405020304" pitchFamily="18" charset="0"/>
                <a:cs typeface="Times New Roman" panose="02020603050405020304" pitchFamily="18" charset="0"/>
              </a:rPr>
              <a:t>to process your </a:t>
            </a:r>
            <a:r>
              <a:rPr lang="en-US" sz="2000" u="none" dirty="0">
                <a:solidFill>
                  <a:srgbClr val="FF0000"/>
                </a:solidFill>
                <a:latin typeface="Times New Roman" panose="02020603050405020304" pitchFamily="18" charset="0"/>
                <a:cs typeface="Times New Roman" panose="02020603050405020304" pitchFamily="18" charset="0"/>
              </a:rPr>
              <a:t>packet (not including weekends or holidays)</a:t>
            </a:r>
            <a:r>
              <a:rPr lang="en-US" sz="2000" u="none" dirty="0">
                <a:solidFill>
                  <a:schemeClr val="tx1"/>
                </a:solidFill>
                <a:latin typeface="Times New Roman" panose="02020603050405020304" pitchFamily="18" charset="0"/>
                <a:cs typeface="Times New Roman" panose="02020603050405020304" pitchFamily="18" charset="0"/>
              </a:rPr>
              <a:t> .</a:t>
            </a:r>
            <a:br>
              <a:rPr lang="en-US" sz="2000" u="none" dirty="0">
                <a:solidFill>
                  <a:schemeClr val="tx1"/>
                </a:solidFill>
                <a:latin typeface="Times New Roman" panose="02020603050405020304" pitchFamily="18" charset="0"/>
                <a:cs typeface="Times New Roman" panose="02020603050405020304" pitchFamily="18" charset="0"/>
              </a:rPr>
            </a:br>
            <a:br>
              <a:rPr lang="en-US" sz="2000" u="none" dirty="0">
                <a:solidFill>
                  <a:schemeClr val="tx1"/>
                </a:solidFill>
                <a:latin typeface="Times New Roman" panose="02020603050405020304" pitchFamily="18" charset="0"/>
                <a:cs typeface="Times New Roman" panose="02020603050405020304" pitchFamily="18" charset="0"/>
              </a:rPr>
            </a:br>
            <a:r>
              <a:rPr lang="en-US" sz="2000" u="none" dirty="0">
                <a:solidFill>
                  <a:schemeClr val="tx1"/>
                </a:solidFill>
                <a:latin typeface="Times New Roman" panose="02020603050405020304" pitchFamily="18" charset="0"/>
                <a:cs typeface="Times New Roman" panose="02020603050405020304" pitchFamily="18" charset="0"/>
              </a:rPr>
              <a:t>Once the Fort Bliss EFMP office completes their part, then if your family member has to be enrolled into the program, your enrollment packet must go to </a:t>
            </a:r>
            <a:r>
              <a:rPr lang="en-US" sz="2000" u="none" dirty="0">
                <a:solidFill>
                  <a:srgbClr val="FF0000"/>
                </a:solidFill>
                <a:latin typeface="Times New Roman" panose="02020603050405020304" pitchFamily="18" charset="0"/>
                <a:cs typeface="Times New Roman" panose="02020603050405020304" pitchFamily="18" charset="0"/>
              </a:rPr>
              <a:t>Region</a:t>
            </a:r>
            <a:r>
              <a:rPr lang="en-US" sz="2000" u="none" dirty="0">
                <a:solidFill>
                  <a:schemeClr val="tx1"/>
                </a:solidFill>
                <a:latin typeface="Times New Roman" panose="02020603050405020304" pitchFamily="18" charset="0"/>
                <a:cs typeface="Times New Roman" panose="02020603050405020304" pitchFamily="18" charset="0"/>
              </a:rPr>
              <a:t> for the final validation process, and they have </a:t>
            </a:r>
            <a:r>
              <a:rPr lang="en-US" sz="2000" u="none" dirty="0">
                <a:solidFill>
                  <a:srgbClr val="FF0000"/>
                </a:solidFill>
                <a:latin typeface="Times New Roman" panose="02020603050405020304" pitchFamily="18" charset="0"/>
                <a:cs typeface="Times New Roman" panose="02020603050405020304" pitchFamily="18" charset="0"/>
              </a:rPr>
              <a:t>10 business days </a:t>
            </a:r>
            <a:r>
              <a:rPr lang="en-US" sz="2000" u="none" dirty="0">
                <a:solidFill>
                  <a:schemeClr val="tx1"/>
                </a:solidFill>
                <a:latin typeface="Times New Roman" panose="02020603050405020304" pitchFamily="18" charset="0"/>
                <a:cs typeface="Times New Roman" panose="02020603050405020304" pitchFamily="18" charset="0"/>
              </a:rPr>
              <a:t>to process the packet. </a:t>
            </a:r>
            <a:br>
              <a:rPr lang="en-US" sz="2000" u="none" dirty="0">
                <a:solidFill>
                  <a:schemeClr val="tx1"/>
                </a:solidFill>
                <a:latin typeface="Times New Roman" panose="02020603050405020304" pitchFamily="18" charset="0"/>
                <a:cs typeface="Times New Roman" panose="02020603050405020304" pitchFamily="18" charset="0"/>
              </a:rPr>
            </a:br>
            <a:br>
              <a:rPr lang="en-US" sz="2000" u="none" dirty="0">
                <a:solidFill>
                  <a:schemeClr val="tx1"/>
                </a:solidFill>
                <a:latin typeface="Times New Roman" panose="02020603050405020304" pitchFamily="18" charset="0"/>
                <a:cs typeface="Times New Roman" panose="02020603050405020304" pitchFamily="18" charset="0"/>
              </a:rPr>
            </a:br>
            <a:r>
              <a:rPr lang="en-US" sz="2000" u="none" dirty="0">
                <a:solidFill>
                  <a:schemeClr val="tx1"/>
                </a:solidFill>
                <a:latin typeface="Times New Roman" panose="02020603050405020304" pitchFamily="18" charset="0"/>
                <a:cs typeface="Times New Roman" panose="02020603050405020304" pitchFamily="18" charset="0"/>
              </a:rPr>
              <a:t>After region completes their part, it must be processed into the </a:t>
            </a:r>
            <a:r>
              <a:rPr lang="en-US" sz="2000" u="none" dirty="0">
                <a:solidFill>
                  <a:srgbClr val="FF0000"/>
                </a:solidFill>
                <a:latin typeface="Times New Roman" panose="02020603050405020304" pitchFamily="18" charset="0"/>
                <a:cs typeface="Times New Roman" panose="02020603050405020304" pitchFamily="18" charset="0"/>
              </a:rPr>
              <a:t>WEBEFMP system</a:t>
            </a:r>
            <a:r>
              <a:rPr lang="en-US" sz="2000" u="none" dirty="0">
                <a:solidFill>
                  <a:schemeClr val="tx1"/>
                </a:solidFill>
                <a:latin typeface="Times New Roman" panose="02020603050405020304" pitchFamily="18" charset="0"/>
                <a:cs typeface="Times New Roman" panose="02020603050405020304" pitchFamily="18" charset="0"/>
              </a:rPr>
              <a:t>. The 5888 along with the enrollment paperwork gets sent overseas for medical review and they </a:t>
            </a:r>
            <a:r>
              <a:rPr lang="en-US" sz="2000" u="none" dirty="0">
                <a:solidFill>
                  <a:srgbClr val="FF0000"/>
                </a:solidFill>
                <a:latin typeface="Times New Roman" panose="02020603050405020304" pitchFamily="18" charset="0"/>
                <a:cs typeface="Times New Roman" panose="02020603050405020304" pitchFamily="18" charset="0"/>
              </a:rPr>
              <a:t>(OVERSEAS) </a:t>
            </a:r>
            <a:r>
              <a:rPr lang="en-US" sz="2000" u="none" dirty="0">
                <a:solidFill>
                  <a:schemeClr val="tx1"/>
                </a:solidFill>
                <a:latin typeface="Times New Roman" panose="02020603050405020304" pitchFamily="18" charset="0"/>
                <a:cs typeface="Times New Roman" panose="02020603050405020304" pitchFamily="18" charset="0"/>
              </a:rPr>
              <a:t>have up to </a:t>
            </a:r>
            <a:r>
              <a:rPr lang="en-US" sz="2000" u="none" dirty="0">
                <a:solidFill>
                  <a:srgbClr val="FF0000"/>
                </a:solidFill>
                <a:latin typeface="Times New Roman" panose="02020603050405020304" pitchFamily="18" charset="0"/>
                <a:cs typeface="Times New Roman" panose="02020603050405020304" pitchFamily="18" charset="0"/>
              </a:rPr>
              <a:t>30 business days to process your packet</a:t>
            </a:r>
            <a:r>
              <a:rPr lang="en-US" sz="2000" u="none" dirty="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27719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1B0D-E8D7-3BAE-994C-97AF4FA386FF}"/>
              </a:ext>
            </a:extLst>
          </p:cNvPr>
          <p:cNvSpPr>
            <a:spLocks noGrp="1"/>
          </p:cNvSpPr>
          <p:nvPr>
            <p:ph type="title"/>
          </p:nvPr>
        </p:nvSpPr>
        <p:spPr>
          <a:xfrm>
            <a:off x="1061050" y="86257"/>
            <a:ext cx="7177176" cy="492443"/>
          </a:xfrm>
        </p:spPr>
        <p:txBody>
          <a:bodyPr/>
          <a:lstStyle/>
          <a:p>
            <a:pPr algn="ctr"/>
            <a:r>
              <a:rPr lang="en-US" sz="2800" dirty="0">
                <a:solidFill>
                  <a:schemeClr val="bg1"/>
                </a:solidFill>
                <a:latin typeface="Arial" panose="020B0604020202020204" pitchFamily="34" charset="0"/>
                <a:cs typeface="Arial" panose="020B0604020202020204" pitchFamily="34" charset="0"/>
              </a:rPr>
              <a:t>Exceptional Family Member Program </a:t>
            </a:r>
            <a:endParaRPr lang="en-US" sz="2800" dirty="0"/>
          </a:p>
        </p:txBody>
      </p:sp>
      <p:sp>
        <p:nvSpPr>
          <p:cNvPr id="3" name="Text Placeholder 2">
            <a:extLst>
              <a:ext uri="{FF2B5EF4-FFF2-40B4-BE49-F238E27FC236}">
                <a16:creationId xmlns:a16="http://schemas.microsoft.com/office/drawing/2014/main" id="{1697804B-D65D-BAC5-DC8A-3DADA29D8885}"/>
              </a:ext>
            </a:extLst>
          </p:cNvPr>
          <p:cNvSpPr>
            <a:spLocks noGrp="1"/>
          </p:cNvSpPr>
          <p:nvPr>
            <p:ph type="body" idx="1"/>
          </p:nvPr>
        </p:nvSpPr>
        <p:spPr>
          <a:xfrm>
            <a:off x="220783" y="793629"/>
            <a:ext cx="8561070" cy="5724644"/>
          </a:xfrm>
        </p:spPr>
        <p:txBody>
          <a:bodyPr/>
          <a:lstStyle/>
          <a:p>
            <a:pPr algn="ctr"/>
            <a:r>
              <a:rPr lang="en-US" sz="2000" u="none" dirty="0">
                <a:solidFill>
                  <a:srgbClr val="FF0000"/>
                </a:solidFill>
                <a:latin typeface="Times New Roman" panose="02020603050405020304" pitchFamily="18" charset="0"/>
                <a:cs typeface="Times New Roman" panose="02020603050405020304" pitchFamily="18" charset="0"/>
              </a:rPr>
              <a:t>AR 608-75</a:t>
            </a: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l"/>
            <a:r>
              <a:rPr lang="en-US" sz="2000" u="none" dirty="0">
                <a:solidFill>
                  <a:schemeClr val="tx1"/>
                </a:solidFill>
                <a:latin typeface="Arial" panose="020B0604020202020204" pitchFamily="34" charset="0"/>
                <a:cs typeface="Arial" panose="020B0604020202020204" pitchFamily="34" charset="0"/>
              </a:rPr>
              <a:t>The Overseas Gaining installation completes the next to final step of your Family Member Travel process. They are the ones that must </a:t>
            </a:r>
            <a:r>
              <a:rPr lang="en-US" sz="2000" u="none" dirty="0">
                <a:solidFill>
                  <a:srgbClr val="FF0000"/>
                </a:solidFill>
                <a:latin typeface="Arial" panose="020B0604020202020204" pitchFamily="34" charset="0"/>
                <a:cs typeface="Arial" panose="020B0604020202020204" pitchFamily="34" charset="0"/>
              </a:rPr>
              <a:t>ACCEPT</a:t>
            </a:r>
            <a:r>
              <a:rPr lang="en-US" sz="2000" u="none" dirty="0">
                <a:solidFill>
                  <a:schemeClr val="tx1"/>
                </a:solidFill>
                <a:latin typeface="Arial" panose="020B0604020202020204" pitchFamily="34" charset="0"/>
                <a:cs typeface="Arial" panose="020B0604020202020204" pitchFamily="34" charset="0"/>
              </a:rPr>
              <a:t> your family members for overseas travel. </a:t>
            </a:r>
            <a:br>
              <a:rPr lang="en-US" sz="2000" u="none" dirty="0">
                <a:solidFill>
                  <a:schemeClr val="tx1"/>
                </a:solidFill>
                <a:latin typeface="Arial" panose="020B0604020202020204" pitchFamily="34" charset="0"/>
                <a:cs typeface="Arial" panose="020B0604020202020204" pitchFamily="34" charset="0"/>
              </a:rPr>
            </a:br>
            <a:br>
              <a:rPr lang="en-US" sz="2000" u="none" dirty="0">
                <a:solidFill>
                  <a:schemeClr val="tx1"/>
                </a:solidFill>
                <a:latin typeface="Arial" panose="020B0604020202020204" pitchFamily="34" charset="0"/>
                <a:cs typeface="Arial" panose="020B0604020202020204" pitchFamily="34" charset="0"/>
              </a:rPr>
            </a:br>
            <a:r>
              <a:rPr lang="en-US" sz="2000" u="none" dirty="0">
                <a:solidFill>
                  <a:schemeClr val="tx1"/>
                </a:solidFill>
                <a:latin typeface="Arial" panose="020B0604020202020204" pitchFamily="34" charset="0"/>
                <a:cs typeface="Arial" panose="020B0604020202020204" pitchFamily="34" charset="0"/>
              </a:rPr>
              <a:t>They will review the medical information that is sent to them from the </a:t>
            </a:r>
            <a:r>
              <a:rPr lang="en-US" sz="2000" u="none" dirty="0">
                <a:solidFill>
                  <a:srgbClr val="FF0000"/>
                </a:solidFill>
                <a:latin typeface="Arial" panose="020B0604020202020204" pitchFamily="34" charset="0"/>
                <a:cs typeface="Arial" panose="020B0604020202020204" pitchFamily="34" charset="0"/>
              </a:rPr>
              <a:t>LOSING installation (FORT BLISS)</a:t>
            </a:r>
            <a:r>
              <a:rPr lang="en-US" sz="2000" u="none" dirty="0">
                <a:solidFill>
                  <a:schemeClr val="tx1"/>
                </a:solidFill>
                <a:latin typeface="Arial" panose="020B0604020202020204" pitchFamily="34" charset="0"/>
                <a:cs typeface="Arial" panose="020B0604020202020204" pitchFamily="34" charset="0"/>
              </a:rPr>
              <a:t>.</a:t>
            </a:r>
            <a:r>
              <a:rPr lang="en-US" sz="2000" u="none" dirty="0">
                <a:solidFill>
                  <a:srgbClr val="FF0000"/>
                </a:solidFill>
                <a:latin typeface="Arial" panose="020B0604020202020204" pitchFamily="34" charset="0"/>
                <a:cs typeface="Arial" panose="020B0604020202020204" pitchFamily="34" charset="0"/>
              </a:rPr>
              <a:t> </a:t>
            </a:r>
            <a:r>
              <a:rPr lang="en-US" sz="2000" u="none" dirty="0">
                <a:solidFill>
                  <a:schemeClr val="tx1"/>
                </a:solidFill>
                <a:latin typeface="Arial" panose="020B0604020202020204" pitchFamily="34" charset="0"/>
                <a:cs typeface="Arial" panose="020B0604020202020204" pitchFamily="34" charset="0"/>
              </a:rPr>
              <a:t>They will process what the family member’s provider put on the DD FORMS and decide based on what is presented. </a:t>
            </a:r>
            <a:br>
              <a:rPr lang="en-US" sz="2000" u="none" dirty="0">
                <a:solidFill>
                  <a:schemeClr val="tx1"/>
                </a:solidFill>
                <a:latin typeface="Arial" panose="020B0604020202020204" pitchFamily="34" charset="0"/>
                <a:cs typeface="Arial" panose="020B0604020202020204" pitchFamily="34" charset="0"/>
              </a:rPr>
            </a:br>
            <a:br>
              <a:rPr lang="en-US" sz="2000" u="none" dirty="0">
                <a:solidFill>
                  <a:schemeClr val="tx1"/>
                </a:solidFill>
                <a:latin typeface="Arial" panose="020B0604020202020204" pitchFamily="34" charset="0"/>
                <a:cs typeface="Arial" panose="020B0604020202020204" pitchFamily="34" charset="0"/>
              </a:rPr>
            </a:br>
            <a:r>
              <a:rPr lang="en-US" sz="2000" u="none" dirty="0">
                <a:solidFill>
                  <a:schemeClr val="tx1"/>
                </a:solidFill>
                <a:latin typeface="Arial" panose="020B0604020202020204" pitchFamily="34" charset="0"/>
                <a:cs typeface="Arial" panose="020B0604020202020204" pitchFamily="34" charset="0"/>
              </a:rPr>
              <a:t>This is another reason we ask that you review the DD Forms before uploading them into E-EFMP to ensure that you agree with what the provider put on the form. This is what the gaining installation will base their decision on.</a:t>
            </a:r>
            <a:endParaRPr lang="en-US" sz="2000" u="none" dirty="0">
              <a:solidFill>
                <a:schemeClr val="tx1"/>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pPr algn="ctr"/>
            <a:endParaRPr lang="en-US" sz="2000" u="none"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45150045"/>
      </p:ext>
    </p:extLst>
  </p:cSld>
  <p:clrMapOvr>
    <a:masterClrMapping/>
  </p:clrMapOvr>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6371F6AC43344CAF0A8E545662A796" ma:contentTypeVersion="6" ma:contentTypeDescription="Create a new document." ma:contentTypeScope="" ma:versionID="624e0067bd785b98949cef61b16f512b">
  <xsd:schema xmlns:xsd="http://www.w3.org/2001/XMLSchema" xmlns:xs="http://www.w3.org/2001/XMLSchema" xmlns:p="http://schemas.microsoft.com/office/2006/metadata/properties" xmlns:ns3="524bd805-2c44-4e29-9539-daac9f57a02f" targetNamespace="http://schemas.microsoft.com/office/2006/metadata/properties" ma:root="true" ma:fieldsID="ddfb2cc68f88a48f49c96f18a256bf7f" ns3:_="">
    <xsd:import namespace="524bd805-2c44-4e29-9539-daac9f57a0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4bd805-2c44-4e29-9539-daac9f57a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EAEA9D8B-919F-4B7B-86D9-5A158CEFC1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4bd805-2c44-4e29-9539-daac9f57a0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87DDFF-D288-43B3-9099-279B39DE6806}">
  <ds:schemaRef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infopath/2007/PartnerControls"/>
    <ds:schemaRef ds:uri="http://purl.org/dc/terms/"/>
    <ds:schemaRef ds:uri="http://schemas.microsoft.com/office/2006/documentManagement/types"/>
    <ds:schemaRef ds:uri="524bd805-2c44-4e29-9539-daac9f57a02f"/>
    <ds:schemaRef ds:uri="http://purl.org/dc/dcmitype/"/>
  </ds:schemaRefs>
</ds:datastoreItem>
</file>

<file path=customXml/itemProps3.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4.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15756</TotalTime>
  <Words>1652</Words>
  <Application>Microsoft Office PowerPoint</Application>
  <PresentationFormat>On-screen Show (4:3)</PresentationFormat>
  <Paragraphs>108</Paragraphs>
  <Slides>12</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Garamond</vt:lpstr>
      <vt:lpstr>Times New Roman</vt:lpstr>
      <vt:lpstr>Wingdings</vt:lpstr>
      <vt:lpstr>MSC Theme</vt:lpstr>
      <vt:lpstr>1_MSC Theme</vt:lpstr>
      <vt:lpstr>2_MSC Theme</vt:lpstr>
      <vt:lpstr>2_Office Theme</vt:lpstr>
      <vt:lpstr>EXCEPTIONAL FAMILY MEMBER PROGRAM (EFMP)</vt:lpstr>
      <vt:lpstr>Exceptional Family Member Program </vt:lpstr>
      <vt:lpstr>PowerPoint Presentation</vt:lpstr>
      <vt:lpstr>PowerPoint Presentation</vt:lpstr>
      <vt:lpstr>PowerPoint Presentation</vt:lpstr>
      <vt:lpstr>Exceptional Family Member Program</vt:lpstr>
      <vt:lpstr>Exceptional Family Member Program</vt:lpstr>
      <vt:lpstr>Exceptional Family Member Program </vt:lpstr>
      <vt:lpstr>Exceptional Family Member Program </vt:lpstr>
      <vt:lpstr>Exceptional Family Member Program </vt:lpstr>
      <vt:lpstr>Exceptional Family Member Program </vt:lpstr>
      <vt:lpstr>Exceptional Family Member Program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AMC PowerPoint Presentation Template</dc:title>
  <dc:subject>Presentation</dc:subject>
  <dc:creator>Jones, Mark S CTR AMC</dc:creator>
  <cp:lastModifiedBy>Griffin, Lamont CIV USARMY ID-READINESS (USA)</cp:lastModifiedBy>
  <cp:revision>937</cp:revision>
  <cp:lastPrinted>2023-01-24T22:26:30Z</cp:lastPrinted>
  <dcterms:created xsi:type="dcterms:W3CDTF">2017-05-18T14:22:46Z</dcterms:created>
  <dcterms:modified xsi:type="dcterms:W3CDTF">2023-05-25T17:39:22Z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0x0101000A6371F6AC43344CAF0A8E545662A796</vt:lpwstr>
  </property>
</Properties>
</file>